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1" r:id="rId1"/>
  </p:sldMasterIdLst>
  <p:notesMasterIdLst>
    <p:notesMasterId r:id="rId103"/>
  </p:notesMasterIdLst>
  <p:handoutMasterIdLst>
    <p:handoutMasterId r:id="rId104"/>
  </p:handoutMasterIdLst>
  <p:sldIdLst>
    <p:sldId id="459" r:id="rId2"/>
    <p:sldId id="460" r:id="rId3"/>
    <p:sldId id="461" r:id="rId4"/>
    <p:sldId id="462" r:id="rId5"/>
    <p:sldId id="463" r:id="rId6"/>
    <p:sldId id="464" r:id="rId7"/>
    <p:sldId id="465" r:id="rId8"/>
    <p:sldId id="466" r:id="rId9"/>
    <p:sldId id="467" r:id="rId10"/>
    <p:sldId id="468" r:id="rId11"/>
    <p:sldId id="470" r:id="rId12"/>
    <p:sldId id="471" r:id="rId13"/>
    <p:sldId id="516" r:id="rId14"/>
    <p:sldId id="517" r:id="rId15"/>
    <p:sldId id="472" r:id="rId16"/>
    <p:sldId id="474" r:id="rId17"/>
    <p:sldId id="475" r:id="rId18"/>
    <p:sldId id="476" r:id="rId19"/>
    <p:sldId id="477" r:id="rId20"/>
    <p:sldId id="490" r:id="rId21"/>
    <p:sldId id="481" r:id="rId22"/>
    <p:sldId id="482" r:id="rId23"/>
    <p:sldId id="483" r:id="rId24"/>
    <p:sldId id="484" r:id="rId25"/>
    <p:sldId id="485" r:id="rId26"/>
    <p:sldId id="486" r:id="rId27"/>
    <p:sldId id="492" r:id="rId28"/>
    <p:sldId id="493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3" r:id="rId49"/>
    <p:sldId id="514" r:id="rId50"/>
    <p:sldId id="515" r:id="rId51"/>
    <p:sldId id="487" r:id="rId52"/>
    <p:sldId id="488" r:id="rId53"/>
    <p:sldId id="489" r:id="rId54"/>
    <p:sldId id="420" r:id="rId55"/>
    <p:sldId id="433" r:id="rId56"/>
    <p:sldId id="339" r:id="rId57"/>
    <p:sldId id="434" r:id="rId58"/>
    <p:sldId id="457" r:id="rId59"/>
    <p:sldId id="422" r:id="rId60"/>
    <p:sldId id="423" r:id="rId61"/>
    <p:sldId id="424" r:id="rId62"/>
    <p:sldId id="425" r:id="rId63"/>
    <p:sldId id="432" r:id="rId64"/>
    <p:sldId id="427" r:id="rId65"/>
    <p:sldId id="428" r:id="rId66"/>
    <p:sldId id="430" r:id="rId67"/>
    <p:sldId id="429" r:id="rId68"/>
    <p:sldId id="431" r:id="rId69"/>
    <p:sldId id="343" r:id="rId70"/>
    <p:sldId id="344" r:id="rId71"/>
    <p:sldId id="345" r:id="rId72"/>
    <p:sldId id="372" r:id="rId73"/>
    <p:sldId id="368" r:id="rId74"/>
    <p:sldId id="417" r:id="rId75"/>
    <p:sldId id="370" r:id="rId76"/>
    <p:sldId id="373" r:id="rId77"/>
    <p:sldId id="375" r:id="rId78"/>
    <p:sldId id="369" r:id="rId79"/>
    <p:sldId id="392" r:id="rId80"/>
    <p:sldId id="379" r:id="rId81"/>
    <p:sldId id="350" r:id="rId82"/>
    <p:sldId id="455" r:id="rId83"/>
    <p:sldId id="456" r:id="rId84"/>
    <p:sldId id="518" r:id="rId85"/>
    <p:sldId id="436" r:id="rId86"/>
    <p:sldId id="452" r:id="rId87"/>
    <p:sldId id="438" r:id="rId88"/>
    <p:sldId id="439" r:id="rId89"/>
    <p:sldId id="440" r:id="rId90"/>
    <p:sldId id="443" r:id="rId91"/>
    <p:sldId id="442" r:id="rId92"/>
    <p:sldId id="444" r:id="rId93"/>
    <p:sldId id="445" r:id="rId94"/>
    <p:sldId id="519" r:id="rId95"/>
    <p:sldId id="447" r:id="rId96"/>
    <p:sldId id="454" r:id="rId97"/>
    <p:sldId id="448" r:id="rId98"/>
    <p:sldId id="450" r:id="rId99"/>
    <p:sldId id="453" r:id="rId100"/>
    <p:sldId id="451" r:id="rId101"/>
    <p:sldId id="521" r:id="rId102"/>
  </p:sldIdLst>
  <p:sldSz cx="9144000" cy="6858000" type="screen4x3"/>
  <p:notesSz cx="6797675" cy="9928225"/>
  <p:embeddedFontLst>
    <p:embeddedFont>
      <p:font typeface="Rockwell" panose="02060603020205020403" pitchFamily="18" charset="0"/>
      <p:regular r:id="rId105"/>
      <p:bold r:id="rId106"/>
      <p:italic r:id="rId107"/>
      <p:boldItalic r:id="rId108"/>
    </p:embeddedFont>
    <p:embeddedFont>
      <p:font typeface="Batang" panose="02020500000000000000" charset="-127"/>
      <p:regular r:id="rId109"/>
    </p:embeddedFont>
    <p:embeddedFont>
      <p:font typeface="Tahoma" panose="020B0604030504040204" pitchFamily="34" charset="0"/>
      <p:regular r:id="rId110"/>
      <p:bold r:id="rId111"/>
    </p:embeddedFont>
    <p:embeddedFont>
      <p:font typeface="Book Antiqua" panose="02040602050305030304" pitchFamily="18" charset="0"/>
      <p:regular r:id="rId112"/>
      <p:bold r:id="rId113"/>
      <p:italic r:id="rId114"/>
      <p:boldItalic r:id="rId115"/>
    </p:embeddedFont>
    <p:embeddedFont>
      <p:font typeface="Wingdings 2" panose="05020102010507070707" pitchFamily="18" charset="2"/>
      <p:regular r:id="rId116"/>
    </p:embeddedFont>
    <p:embeddedFont>
      <p:font typeface="微軟正黑體" panose="020B0604030504040204" pitchFamily="34" charset="-120"/>
      <p:regular r:id="rId117"/>
      <p:bold r:id="rId118"/>
    </p:embeddedFont>
    <p:embeddedFont>
      <p:font typeface="Verdana" panose="020B0604030504040204" pitchFamily="34" charset="0"/>
      <p:regular r:id="rId119"/>
      <p:bold r:id="rId120"/>
      <p:italic r:id="rId121"/>
      <p:boldItalic r:id="rId122"/>
    </p:embeddedFont>
    <p:embeddedFont>
      <p:font typeface="標楷體" panose="03000509000000000000" pitchFamily="65" charset="-120"/>
      <p:regular r:id="rId123"/>
    </p:embeddedFont>
    <p:embeddedFont>
      <p:font typeface="Arial Unicode MS" panose="02020500000000000000" charset="-120"/>
      <p:regular r:id="rId124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Levine" initials="DML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FFFF"/>
    <a:srgbClr val="CCECFF"/>
    <a:srgbClr val="0000CC"/>
    <a:srgbClr val="000066"/>
    <a:srgbClr val="EEF7F8"/>
    <a:srgbClr val="FFFFE1"/>
    <a:srgbClr val="FFFFEB"/>
    <a:srgbClr val="FFFFD9"/>
    <a:srgbClr val="C7DAF7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1" autoAdjust="0"/>
    <p:restoredTop sz="94698" autoAdjust="0"/>
  </p:normalViewPr>
  <p:slideViewPr>
    <p:cSldViewPr>
      <p:cViewPr varScale="1">
        <p:scale>
          <a:sx n="61" d="100"/>
          <a:sy n="61" d="100"/>
        </p:scale>
        <p:origin x="16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2"/>
    </p:cViewPr>
  </p:sorterViewPr>
  <p:notesViewPr>
    <p:cSldViewPr>
      <p:cViewPr>
        <p:scale>
          <a:sx n="75" d="100"/>
          <a:sy n="75" d="100"/>
        </p:scale>
        <p:origin x="-2346" y="-72"/>
      </p:cViewPr>
      <p:guideLst>
        <p:guide orient="horz" pos="3127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9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118" Type="http://schemas.openxmlformats.org/officeDocument/2006/relationships/font" Target="fonts/font1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4.fntdata"/><Relationship Id="rId124" Type="http://schemas.openxmlformats.org/officeDocument/2006/relationships/font" Target="fonts/font20.fnt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0.fntdata"/><Relationship Id="rId119" Type="http://schemas.openxmlformats.org/officeDocument/2006/relationships/font" Target="fonts/font1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120" Type="http://schemas.openxmlformats.org/officeDocument/2006/relationships/font" Target="fonts/font16.fntdata"/><Relationship Id="rId125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55.wmf"/><Relationship Id="rId4" Type="http://schemas.openxmlformats.org/officeDocument/2006/relationships/image" Target="../media/image5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59.wmf"/><Relationship Id="rId1" Type="http://schemas.openxmlformats.org/officeDocument/2006/relationships/image" Target="../media/image61.wmf"/><Relationship Id="rId4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59.wmf"/><Relationship Id="rId5" Type="http://schemas.openxmlformats.org/officeDocument/2006/relationships/image" Target="../media/image71.wmf"/><Relationship Id="rId4" Type="http://schemas.openxmlformats.org/officeDocument/2006/relationships/image" Target="../media/image7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4" Type="http://schemas.openxmlformats.org/officeDocument/2006/relationships/image" Target="../media/image8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05.wmf"/><Relationship Id="rId1" Type="http://schemas.openxmlformats.org/officeDocument/2006/relationships/image" Target="../media/image106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3.wmf"/><Relationship Id="rId1" Type="http://schemas.openxmlformats.org/officeDocument/2006/relationships/image" Target="../media/image114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75530" y="9580048"/>
            <a:ext cx="6646616" cy="2981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821386" y="9514549"/>
            <a:ext cx="557346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70810" y="60328"/>
            <a:ext cx="6656057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3257550" algn="ctr"/>
                <a:tab pos="6457950" algn="r"/>
              </a:tabLst>
              <a:defRPr/>
            </a:pPr>
            <a:r>
              <a:rPr lang="en-US" sz="1200"/>
              <a:t>	Chapter 8	</a:t>
            </a:r>
            <a:r>
              <a:rPr lang="en-US" sz="1200" b="1"/>
              <a:t>	</a:t>
            </a:r>
            <a:r>
              <a:rPr lang="en-US" sz="1200"/>
              <a:t>8-</a:t>
            </a:r>
            <a:fld id="{5F998DFC-9C23-4212-A6EA-F37B4429E7B3}" type="slidenum">
              <a:rPr lang="en-US" sz="1200"/>
              <a:pPr eaLnBrk="0" hangingPunct="0">
                <a:tabLst>
                  <a:tab pos="285750" algn="l"/>
                  <a:tab pos="3257550" algn="ctr"/>
                  <a:tab pos="6457950" algn="r"/>
                </a:tabLst>
                <a:defRPr/>
              </a:pPr>
              <a:t>‹#›</a:t>
            </a:fld>
            <a:endParaRPr lang="en-US" sz="1200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70810" y="9574877"/>
            <a:ext cx="6656057" cy="243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6457950" algn="r"/>
              </a:tabLst>
              <a:defRPr/>
            </a:pPr>
            <a:r>
              <a:rPr lang="en-US" sz="1000"/>
              <a:t>Basic Business Statistics, 10/e	© 2006 Prentice Hall, Inc.</a:t>
            </a:r>
          </a:p>
        </p:txBody>
      </p:sp>
    </p:spTree>
    <p:extLst>
      <p:ext uri="{BB962C8B-B14F-4D97-AF65-F5344CB8AC3E}">
        <p14:creationId xmlns:p14="http://schemas.microsoft.com/office/powerpoint/2010/main" val="98392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33" units="1/cm"/>
          <inkml:channelProperty channel="Y" name="resolution" value="33" units="1/cm"/>
        </inkml:channelProperties>
      </inkml:inkSource>
      <inkml:timestamp xml:id="ts0" timeString="2009-11-21T07:45:26.687"/>
    </inkml:context>
    <inkml:brush xml:id="br0">
      <inkml:brushProperty name="width" value="0.15875" units="cm"/>
      <inkml:brushProperty name="height" value="0.635" units="cm"/>
      <inkml:brushProperty name="color" value="#FF00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0,'0'0,"24"0,-24 0,24 0,-24 0,24 0,-24 0,24 0,0 0,-24 0,23 0,-23 0,24 0,-24 0,24 0,0 0,-24 0,24 0,-24 0,24 0,-24 0,24 0,-1 0,-23 0,24 0,-24 0,0 0,24 0,-24 0,24 0,-24 0,24 0,-24 0,24 0,-1 0,-23 0,24 0,-24 0,0 0,24 0,-24 0,24 0,-24 0,24 0,-24 0,24 0,-24 0,0 0,24 0,-24 0,23 0,-23 0,0 0,0 0,24 0,-24 0,24 0,-24 0,24 0,-24 0,23 0,1 0,-24 0,23 0,-23 0,24 0,-24 0,24 0,0 0,-24 0,24 0,-24 0,24 0,-24 0,24 0,-1 0,-23 0,0 0,0 0,24 0,-24 0,24 0,-24 0,24 0,-24 0,24 0,0 0,-24 0,23 0,-23 0,0 0,24 0,-24 0,24 0,-24 0,24 0,-24 0,24 0,0 0,-24 0,24 0,-24 0,0 0,23 0,-23 0,24 0,-24 0,24 0,-24 0,24 0,0 0,-24 0,0 0,24 0,-24 0,23 0,-23 0,24 0,-24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3557614"/>
            <a:ext cx="4984962" cy="56259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523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98613" y="661988"/>
            <a:ext cx="3751262" cy="2813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1110917" y="3888555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1110917" y="4219496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1110917" y="4550436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1110917" y="4881377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1110917" y="5212318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1110917" y="5543259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1110917" y="5543259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1110917" y="5874200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1110917" y="6205141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1110917" y="6536081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1110917" y="6867022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1110917" y="7197963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1110917" y="7528904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1110917" y="7859845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1110917" y="8190786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1110917" y="8521726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1110917" y="8852667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1110917" y="9183608"/>
            <a:ext cx="4616754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>
            <a:off x="519268" y="9514549"/>
            <a:ext cx="580005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7105" y="67223"/>
            <a:ext cx="6643468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3257550" algn="ctr"/>
                <a:tab pos="6457950" algn="r"/>
              </a:tabLst>
              <a:defRPr/>
            </a:pPr>
            <a:r>
              <a:rPr lang="en-US" sz="1200"/>
              <a:t>	Chapter 8		8-</a:t>
            </a:r>
            <a:fld id="{313F2C99-9A7D-4714-932A-6296745CA05D}" type="slidenum">
              <a:rPr lang="en-US" sz="1200"/>
              <a:pPr eaLnBrk="0" hangingPunct="0">
                <a:tabLst>
                  <a:tab pos="285750" algn="l"/>
                  <a:tab pos="3257550" algn="ctr"/>
                  <a:tab pos="6457950" algn="r"/>
                </a:tabLst>
                <a:defRPr/>
              </a:pPr>
              <a:t>‹#›</a:t>
            </a:fld>
            <a:endParaRPr lang="en-US" sz="1200"/>
          </a:p>
        </p:txBody>
      </p:sp>
      <p:sp>
        <p:nvSpPr>
          <p:cNvPr id="2074" name="Rectangle 26"/>
          <p:cNvSpPr>
            <a:spLocks noChangeArrowheads="1"/>
          </p:cNvSpPr>
          <p:nvPr/>
        </p:nvSpPr>
        <p:spPr bwMode="auto">
          <a:xfrm>
            <a:off x="70810" y="9574878"/>
            <a:ext cx="665605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6457950" algn="r"/>
              </a:tabLst>
              <a:defRPr/>
            </a:pPr>
            <a:r>
              <a:rPr lang="en-US" sz="1000"/>
              <a:t>Basic Business Statistics, 10/e	© 2006 Prentice Hall, Inc.</a:t>
            </a:r>
          </a:p>
          <a:p>
            <a:pPr eaLnBrk="0" hangingPunct="0">
              <a:tabLst>
                <a:tab pos="285750" algn="l"/>
                <a:tab pos="6457950" algn="r"/>
              </a:tabLst>
              <a:defRPr/>
            </a:pP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355333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</p:spPr>
        <p:txBody>
          <a:bodyPr/>
          <a:lstStyle/>
          <a:p>
            <a:fld id="{527EC946-A3C8-4038-8166-32F00B797A0C}" type="slidenum">
              <a:rPr lang="zh-TW" altLang="en-CA" smtClean="0"/>
              <a:pPr/>
              <a:t>2</a:t>
            </a:fld>
            <a:endParaRPr lang="en-CA" altLang="zh-TW" smtClean="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441227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643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253510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11673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145895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88124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411948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49154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32377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7359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0527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</p:spPr>
        <p:txBody>
          <a:bodyPr/>
          <a:lstStyle/>
          <a:p>
            <a:fld id="{D2CA4AD6-B997-438E-A003-9A0A27A71BF2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409762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</p:spPr>
        <p:txBody>
          <a:bodyPr/>
          <a:lstStyle/>
          <a:p>
            <a:fld id="{1D088828-0DE0-480E-A44B-BEBFDB4E3543}" type="slidenum">
              <a:rPr lang="zh-TW" altLang="en-CA" smtClean="0"/>
              <a:pPr/>
              <a:t>8</a:t>
            </a:fld>
            <a:endParaRPr lang="en-CA" altLang="zh-TW" smtClean="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mtClean="0"/>
              <a:t>Insert Formula 7.1, page 333</a:t>
            </a:r>
          </a:p>
        </p:txBody>
      </p:sp>
    </p:spTree>
    <p:extLst>
      <p:ext uri="{BB962C8B-B14F-4D97-AF65-F5344CB8AC3E}">
        <p14:creationId xmlns:p14="http://schemas.microsoft.com/office/powerpoint/2010/main" val="2020973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294" y="9430814"/>
            <a:ext cx="2945862" cy="495873"/>
          </a:xfrm>
          <a:prstGeom prst="rect">
            <a:avLst/>
          </a:prstGeom>
          <a:noFill/>
        </p:spPr>
        <p:txBody>
          <a:bodyPr lIns="84408" tIns="42204" rIns="84408" bIns="42204"/>
          <a:lstStyle/>
          <a:p>
            <a:fld id="{DA79D59B-6A31-4F94-B074-97FD8CDA12EB}" type="slidenum">
              <a:rPr lang="en-US" altLang="zh-TW" smtClean="0"/>
              <a:pPr/>
              <a:t>60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045355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294" y="9430814"/>
            <a:ext cx="2945862" cy="495873"/>
          </a:xfrm>
          <a:prstGeom prst="rect">
            <a:avLst/>
          </a:prstGeom>
          <a:noFill/>
        </p:spPr>
        <p:txBody>
          <a:bodyPr lIns="84408" tIns="42204" rIns="84408" bIns="42204"/>
          <a:lstStyle/>
          <a:p>
            <a:fld id="{0C381AA4-E5EE-4D69-BB6E-746A21E935D2}" type="slidenum">
              <a:rPr lang="en-US" altLang="zh-TW" smtClean="0"/>
              <a:pPr/>
              <a:t>62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103169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712823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294" y="9430814"/>
            <a:ext cx="2945862" cy="495873"/>
          </a:xfrm>
          <a:prstGeom prst="rect">
            <a:avLst/>
          </a:prstGeom>
          <a:noFill/>
        </p:spPr>
        <p:txBody>
          <a:bodyPr lIns="84408" tIns="42204" rIns="84408" bIns="42204"/>
          <a:lstStyle/>
          <a:p>
            <a:fld id="{47FB19B4-DA15-4303-B3E0-0C907D59940B}" type="slidenum">
              <a:rPr lang="en-US" altLang="zh-TW" smtClean="0"/>
              <a:pPr/>
              <a:t>64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021203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294" y="9430814"/>
            <a:ext cx="2945862" cy="495873"/>
          </a:xfrm>
          <a:prstGeom prst="rect">
            <a:avLst/>
          </a:prstGeom>
          <a:noFill/>
        </p:spPr>
        <p:txBody>
          <a:bodyPr lIns="84408" tIns="42204" rIns="84408" bIns="42204"/>
          <a:lstStyle/>
          <a:p>
            <a:fld id="{481D9C40-321A-4D5D-93ED-1C0373D1E6DA}" type="slidenum">
              <a:rPr lang="en-US" altLang="zh-TW" smtClean="0"/>
              <a:pPr/>
              <a:t>65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650865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294" y="9430814"/>
            <a:ext cx="2945862" cy="495873"/>
          </a:xfrm>
          <a:prstGeom prst="rect">
            <a:avLst/>
          </a:prstGeom>
          <a:noFill/>
        </p:spPr>
        <p:txBody>
          <a:bodyPr lIns="84408" tIns="42204" rIns="84408" bIns="42204"/>
          <a:lstStyle/>
          <a:p>
            <a:fld id="{481D9C40-321A-4D5D-93ED-1C0373D1E6DA}" type="slidenum">
              <a:rPr lang="en-US" altLang="zh-TW" smtClean="0"/>
              <a:pPr/>
              <a:t>66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916690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294" y="9430814"/>
            <a:ext cx="2945862" cy="495873"/>
          </a:xfrm>
          <a:prstGeom prst="rect">
            <a:avLst/>
          </a:prstGeom>
          <a:noFill/>
        </p:spPr>
        <p:txBody>
          <a:bodyPr lIns="84408" tIns="42204" rIns="84408" bIns="42204"/>
          <a:lstStyle/>
          <a:p>
            <a:fld id="{C74061F8-BD1B-4A9E-AF8A-8C2D065CB91D}" type="slidenum">
              <a:rPr lang="en-US" altLang="zh-TW" smtClean="0"/>
              <a:pPr/>
              <a:t>67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305600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294" y="9430814"/>
            <a:ext cx="2945862" cy="495873"/>
          </a:xfrm>
          <a:prstGeom prst="rect">
            <a:avLst/>
          </a:prstGeom>
          <a:noFill/>
        </p:spPr>
        <p:txBody>
          <a:bodyPr lIns="84408" tIns="42204" rIns="84408" bIns="42204"/>
          <a:lstStyle/>
          <a:p>
            <a:fld id="{C74061F8-BD1B-4A9E-AF8A-8C2D065CB91D}" type="slidenum">
              <a:rPr lang="en-US" altLang="zh-TW" smtClean="0"/>
              <a:pPr/>
              <a:t>68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267453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74770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32462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</p:spPr>
        <p:txBody>
          <a:bodyPr/>
          <a:lstStyle/>
          <a:p>
            <a:fld id="{6D8D381A-51A0-47E6-A1BF-E18F7AFE645B}" type="slidenum">
              <a:rPr lang="zh-TW" altLang="en-CA" smtClean="0"/>
              <a:pPr/>
              <a:t>10</a:t>
            </a:fld>
            <a:endParaRPr lang="en-CA" altLang="zh-TW" smtClean="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smtClean="0"/>
              <a:t>Change to page 342</a:t>
            </a:r>
          </a:p>
        </p:txBody>
      </p:sp>
    </p:spTree>
    <p:extLst>
      <p:ext uri="{BB962C8B-B14F-4D97-AF65-F5344CB8AC3E}">
        <p14:creationId xmlns:p14="http://schemas.microsoft.com/office/powerpoint/2010/main" val="912164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989288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98613" y="661988"/>
            <a:ext cx="3751262" cy="2813050"/>
          </a:xfrm>
          <a:ln/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608011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2" y="9429116"/>
            <a:ext cx="2946123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3712A7D-11D6-4017-BE41-6DE03575D70A}" type="slidenum">
              <a:rPr lang="en-US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041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2" y="9429116"/>
            <a:ext cx="2946123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9A28803-771F-483F-8A5C-C88B47BCF3FC}" type="slidenum">
              <a:rPr lang="en-US">
                <a:solidFill>
                  <a:prstClr val="black"/>
                </a:solidFill>
              </a:rPr>
              <a:pPr/>
              <a:t>83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471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1" y="9429116"/>
            <a:ext cx="2946124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90330A0-23C5-4B31-B85C-13320495B35B}" type="slidenum">
              <a:rPr lang="en-US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785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1" y="9429116"/>
            <a:ext cx="2946124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7881E80-A935-4EF7-949D-600E613661DA}" type="slidenum">
              <a:rPr lang="en-US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539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1" y="9429116"/>
            <a:ext cx="2946124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1D45A2C-A0EB-41F7-85C2-FE92B8F7DDC1}" type="slidenum">
              <a:rPr lang="en-US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982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1" y="9429116"/>
            <a:ext cx="2946124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90F8F6E-B56C-4850-A3B5-83243542AA27}" type="slidenum">
              <a:rPr lang="en-US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651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1" y="9429116"/>
            <a:ext cx="2946124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599128E-4417-440F-941D-3478CC0E27D6}" type="slidenum">
              <a:rPr lang="en-US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53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1" y="9429116"/>
            <a:ext cx="2946124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599128E-4417-440F-941D-3478CC0E27D6}" type="slidenum">
              <a:rPr lang="en-US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77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</p:spPr>
        <p:txBody>
          <a:bodyPr/>
          <a:lstStyle/>
          <a:p>
            <a:fld id="{BF934144-4269-4FB5-A64C-75664FCE58ED}" type="slidenum">
              <a:rPr lang="en-US" altLang="zh-TW" smtClean="0"/>
              <a:pPr/>
              <a:t>12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356548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1" y="9429116"/>
            <a:ext cx="2946124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90E11EA-6B30-4F50-9F7B-1FE8B788DF7B}" type="slidenum">
              <a:rPr lang="en-US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8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1" y="9429116"/>
            <a:ext cx="2946124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C1148D9-E1AC-4CE4-B7AB-83DDCB8DAB3F}" type="slidenum">
              <a:rPr lang="en-US">
                <a:solidFill>
                  <a:prstClr val="black"/>
                </a:solidFill>
              </a:rPr>
              <a:pPr/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70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1" y="9429116"/>
            <a:ext cx="2946124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C1148D9-E1AC-4CE4-B7AB-83DDCB8DAB3F}" type="slidenum">
              <a:rPr lang="en-US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38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50391" y="9429116"/>
            <a:ext cx="2946124" cy="496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DC540A1-1D1F-42BD-858F-04C614280044}" type="slidenum">
              <a:rPr lang="en-US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523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</p:spPr>
        <p:txBody>
          <a:bodyPr/>
          <a:lstStyle/>
          <a:p>
            <a:fld id="{BF934144-4269-4FB5-A64C-75664FCE58ED}" type="slidenum">
              <a:rPr lang="en-US" altLang="zh-TW" smtClean="0"/>
              <a:pPr/>
              <a:t>13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72245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</p:spPr>
        <p:txBody>
          <a:bodyPr/>
          <a:lstStyle/>
          <a:p>
            <a:fld id="{F395B5E9-5853-45E6-B8F1-0FEC2D70A0FF}" type="slidenum">
              <a:rPr lang="en-US" altLang="zh-TW" smtClean="0"/>
              <a:pPr/>
              <a:t>14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51290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</p:spPr>
        <p:txBody>
          <a:bodyPr/>
          <a:lstStyle/>
          <a:p>
            <a:fld id="{F395B5E9-5853-45E6-B8F1-0FEC2D70A0FF}" type="slidenum">
              <a:rPr lang="en-US" altLang="zh-TW" smtClean="0"/>
              <a:pPr/>
              <a:t>15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72572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</p:spPr>
        <p:txBody>
          <a:bodyPr/>
          <a:lstStyle/>
          <a:p>
            <a:fld id="{400C5253-01BB-4083-9F59-9BD2B380A10F}" type="slidenum">
              <a:rPr lang="en-US" altLang="zh-TW" smtClean="0"/>
              <a:pPr/>
              <a:t>17</a:t>
            </a:fld>
            <a:endParaRPr lang="en-US" altLang="zh-TW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28237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</p:spPr>
        <p:txBody>
          <a:bodyPr/>
          <a:lstStyle/>
          <a:p>
            <a:fld id="{14BA352A-4D04-48E1-9AB4-BCB163083472}" type="slidenum">
              <a:rPr lang="en-US" altLang="zh-TW" smtClean="0"/>
              <a:pPr/>
              <a:t>24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48828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 userDrawn="1"/>
        </p:nvGrpSpPr>
        <p:grpSpPr bwMode="auto">
          <a:xfrm>
            <a:off x="134938" y="3124200"/>
            <a:ext cx="9009062" cy="1181100"/>
            <a:chOff x="0" y="1536"/>
            <a:chExt cx="5675" cy="744"/>
          </a:xfrm>
        </p:grpSpPr>
        <p:grpSp>
          <p:nvGrpSpPr>
            <p:cNvPr id="5" name="Group 5"/>
            <p:cNvGrpSpPr>
              <a:grpSpLocks/>
            </p:cNvGrpSpPr>
            <p:nvPr userDrawn="1"/>
          </p:nvGrpSpPr>
          <p:grpSpPr bwMode="auto">
            <a:xfrm>
              <a:off x="185" y="1604"/>
              <a:ext cx="449" cy="297"/>
              <a:chOff x="720" y="336"/>
              <a:chExt cx="624" cy="432"/>
            </a:xfrm>
          </p:grpSpPr>
          <p:sp>
            <p:nvSpPr>
              <p:cNvPr id="12" name="Rectangle 6"/>
              <p:cNvSpPr>
                <a:spLocks noChangeArrowheads="1"/>
              </p:cNvSpPr>
              <p:nvPr userDrawn="1"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 userDrawn="1"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" name="Rectangle 8"/>
            <p:cNvSpPr>
              <a:spLocks noChangeArrowheads="1"/>
            </p:cNvSpPr>
            <p:nvPr userDrawn="1"/>
          </p:nvSpPr>
          <p:spPr bwMode="auto">
            <a:xfrm>
              <a:off x="432" y="1868"/>
              <a:ext cx="294" cy="298"/>
            </a:xfrm>
            <a:prstGeom prst="rect">
              <a:avLst/>
            </a:prstGeom>
            <a:gradFill rotWithShape="1">
              <a:gsLst>
                <a:gs pos="0">
                  <a:srgbClr val="339966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 userDrawn="1"/>
          </p:nvSpPr>
          <p:spPr bwMode="auto">
            <a:xfrm>
              <a:off x="245" y="1868"/>
              <a:ext cx="187" cy="298"/>
            </a:xfrm>
            <a:prstGeom prst="rect">
              <a:avLst/>
            </a:prstGeom>
            <a:solidFill>
              <a:srgbClr val="33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Rectangle 10"/>
            <p:cNvSpPr>
              <a:spLocks noChangeArrowheads="1"/>
            </p:cNvSpPr>
            <p:nvPr userDrawn="1"/>
          </p:nvSpPr>
          <p:spPr bwMode="auto">
            <a:xfrm>
              <a:off x="144" y="2016"/>
              <a:ext cx="353" cy="264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FFFFCC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 userDrawn="1"/>
          </p:nvSpPr>
          <p:spPr bwMode="auto">
            <a:xfrm>
              <a:off x="0" y="1823"/>
              <a:ext cx="353" cy="26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00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Rectangle 12"/>
            <p:cNvSpPr>
              <a:spLocks noChangeArrowheads="1"/>
            </p:cNvSpPr>
            <p:nvPr userDrawn="1"/>
          </p:nvSpPr>
          <p:spPr bwMode="auto">
            <a:xfrm>
              <a:off x="400" y="1536"/>
              <a:ext cx="20" cy="66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Rectangle 13"/>
            <p:cNvSpPr>
              <a:spLocks noChangeArrowheads="1"/>
            </p:cNvSpPr>
            <p:nvPr userDrawn="1"/>
          </p:nvSpPr>
          <p:spPr bwMode="auto">
            <a:xfrm flipV="1">
              <a:off x="199" y="2052"/>
              <a:ext cx="5476" cy="3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09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2362200"/>
            <a:ext cx="77724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67200"/>
            <a:ext cx="6400800" cy="17621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1D24C-E6E8-4F64-BBCA-083FFDB4FAA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EACBD-0CFC-40A4-A6F0-7E8DB8B629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28600"/>
            <a:ext cx="7383462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28800"/>
            <a:ext cx="3962400" cy="4532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828800"/>
            <a:ext cx="39624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4170363"/>
            <a:ext cx="3962400" cy="2190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56E20-F028-4DDA-A1B8-1306129485D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28600"/>
            <a:ext cx="7383462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828800"/>
            <a:ext cx="8077200" cy="453231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338E85-6AE4-4804-AB1C-98BAE32BDA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7924800" cy="914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770313" cy="41814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60913" y="1905000"/>
            <a:ext cx="3770312" cy="20145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60913" y="4071938"/>
            <a:ext cx="3770312" cy="20145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>
          <a:xfrm>
            <a:off x="-76200" y="6527800"/>
            <a:ext cx="620713" cy="330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7-</a:t>
            </a:r>
            <a:fld id="{6778A091-4731-46CD-B0A1-E0CBFFA1ED2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319438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28600"/>
            <a:ext cx="7383462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077200" cy="49133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0" y="304800"/>
            <a:ext cx="9009063" cy="1181100"/>
            <a:chOff x="0" y="1536"/>
            <a:chExt cx="5675" cy="744"/>
          </a:xfrm>
        </p:grpSpPr>
        <p:grpSp>
          <p:nvGrpSpPr>
            <p:cNvPr id="6" name="Group 7"/>
            <p:cNvGrpSpPr>
              <a:grpSpLocks/>
            </p:cNvGrpSpPr>
            <p:nvPr userDrawn="1"/>
          </p:nvGrpSpPr>
          <p:grpSpPr bwMode="auto">
            <a:xfrm>
              <a:off x="183" y="1604"/>
              <a:ext cx="448" cy="297"/>
              <a:chOff x="720" y="336"/>
              <a:chExt cx="624" cy="432"/>
            </a:xfrm>
          </p:grpSpPr>
          <p:sp>
            <p:nvSpPr>
              <p:cNvPr id="13" name="Rectangle 8"/>
              <p:cNvSpPr>
                <a:spLocks noChangeArrowheads="1"/>
              </p:cNvSpPr>
              <p:nvPr userDrawn="1"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ectangle 9"/>
              <p:cNvSpPr>
                <a:spLocks noChangeArrowheads="1"/>
              </p:cNvSpPr>
              <p:nvPr userDrawn="1"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432" y="1868"/>
              <a:ext cx="294" cy="298"/>
            </a:xfrm>
            <a:prstGeom prst="rect">
              <a:avLst/>
            </a:prstGeom>
            <a:gradFill rotWithShape="1">
              <a:gsLst>
                <a:gs pos="0">
                  <a:srgbClr val="339966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Rectangle 11"/>
            <p:cNvSpPr>
              <a:spLocks noChangeArrowheads="1"/>
            </p:cNvSpPr>
            <p:nvPr userDrawn="1"/>
          </p:nvSpPr>
          <p:spPr bwMode="auto">
            <a:xfrm>
              <a:off x="245" y="1868"/>
              <a:ext cx="187" cy="298"/>
            </a:xfrm>
            <a:prstGeom prst="rect">
              <a:avLst/>
            </a:prstGeom>
            <a:solidFill>
              <a:srgbClr val="33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Rectangle 12"/>
            <p:cNvSpPr>
              <a:spLocks noChangeArrowheads="1"/>
            </p:cNvSpPr>
            <p:nvPr userDrawn="1"/>
          </p:nvSpPr>
          <p:spPr bwMode="auto">
            <a:xfrm>
              <a:off x="144" y="2016"/>
              <a:ext cx="353" cy="264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FFFFCC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Rectangle 13"/>
            <p:cNvSpPr>
              <a:spLocks noChangeArrowheads="1"/>
            </p:cNvSpPr>
            <p:nvPr userDrawn="1"/>
          </p:nvSpPr>
          <p:spPr bwMode="auto">
            <a:xfrm>
              <a:off x="0" y="1823"/>
              <a:ext cx="353" cy="26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00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Rectangle 14"/>
            <p:cNvSpPr>
              <a:spLocks noChangeArrowheads="1"/>
            </p:cNvSpPr>
            <p:nvPr userDrawn="1"/>
          </p:nvSpPr>
          <p:spPr bwMode="auto">
            <a:xfrm>
              <a:off x="400" y="1536"/>
              <a:ext cx="20" cy="66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Rectangle 15"/>
            <p:cNvSpPr>
              <a:spLocks noChangeArrowheads="1"/>
            </p:cNvSpPr>
            <p:nvPr userDrawn="1"/>
          </p:nvSpPr>
          <p:spPr bwMode="auto">
            <a:xfrm flipV="1">
              <a:off x="199" y="2052"/>
              <a:ext cx="5476" cy="3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859D3-0CFD-43FE-9662-AAEED1A52C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962400" cy="4532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28800"/>
            <a:ext cx="3962400" cy="4532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ED45B-16E4-4C48-990A-0B827928AFB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0B235-2010-47D6-A82D-FA38266B22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0AC16-8D0D-4477-AB9F-CB2E6852D6D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37087-F9B0-476E-B792-5CB87229701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D1A40-FE61-4398-9B13-808BCF3F214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E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28600"/>
            <a:ext cx="73834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77200" cy="468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342" tIns="42672" rIns="85342" bIns="42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0890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5341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CA265AA-BAD9-4DA8-875A-30BD0E26BB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28677" name="Group 6"/>
          <p:cNvGrpSpPr>
            <a:grpSpLocks/>
          </p:cNvGrpSpPr>
          <p:nvPr userDrawn="1"/>
        </p:nvGrpSpPr>
        <p:grpSpPr bwMode="auto">
          <a:xfrm>
            <a:off x="134937" y="419100"/>
            <a:ext cx="9009063" cy="1181100"/>
            <a:chOff x="0" y="1536"/>
            <a:chExt cx="5675" cy="744"/>
          </a:xfrm>
        </p:grpSpPr>
        <p:grpSp>
          <p:nvGrpSpPr>
            <p:cNvPr id="28679" name="Group 7"/>
            <p:cNvGrpSpPr>
              <a:grpSpLocks/>
            </p:cNvGrpSpPr>
            <p:nvPr userDrawn="1"/>
          </p:nvGrpSpPr>
          <p:grpSpPr bwMode="auto">
            <a:xfrm>
              <a:off x="184" y="1604"/>
              <a:ext cx="447" cy="297"/>
              <a:chOff x="720" y="336"/>
              <a:chExt cx="622" cy="432"/>
            </a:xfrm>
          </p:grpSpPr>
          <p:sp>
            <p:nvSpPr>
              <p:cNvPr id="208904" name="Rectangle 8"/>
              <p:cNvSpPr>
                <a:spLocks noChangeArrowheads="1"/>
              </p:cNvSpPr>
              <p:nvPr userDrawn="1"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08905" name="Rectangle 9"/>
              <p:cNvSpPr>
                <a:spLocks noChangeArrowheads="1"/>
              </p:cNvSpPr>
              <p:nvPr userDrawn="1"/>
            </p:nvSpPr>
            <p:spPr bwMode="auto">
              <a:xfrm>
                <a:off x="1054" y="336"/>
                <a:ext cx="288" cy="432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08906" name="Rectangle 10"/>
            <p:cNvSpPr>
              <a:spLocks noChangeArrowheads="1"/>
            </p:cNvSpPr>
            <p:nvPr userDrawn="1"/>
          </p:nvSpPr>
          <p:spPr bwMode="auto">
            <a:xfrm>
              <a:off x="432" y="1868"/>
              <a:ext cx="294" cy="298"/>
            </a:xfrm>
            <a:prstGeom prst="rect">
              <a:avLst/>
            </a:prstGeom>
            <a:gradFill rotWithShape="1">
              <a:gsLst>
                <a:gs pos="0">
                  <a:srgbClr val="339966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8907" name="Rectangle 11"/>
            <p:cNvSpPr>
              <a:spLocks noChangeArrowheads="1"/>
            </p:cNvSpPr>
            <p:nvPr userDrawn="1"/>
          </p:nvSpPr>
          <p:spPr bwMode="auto">
            <a:xfrm>
              <a:off x="245" y="1868"/>
              <a:ext cx="187" cy="298"/>
            </a:xfrm>
            <a:prstGeom prst="rect">
              <a:avLst/>
            </a:prstGeom>
            <a:solidFill>
              <a:srgbClr val="33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8908" name="Rectangle 12"/>
            <p:cNvSpPr>
              <a:spLocks noChangeArrowheads="1"/>
            </p:cNvSpPr>
            <p:nvPr userDrawn="1"/>
          </p:nvSpPr>
          <p:spPr bwMode="auto">
            <a:xfrm>
              <a:off x="144" y="2016"/>
              <a:ext cx="353" cy="264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FFFFCC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8909" name="Rectangle 13"/>
            <p:cNvSpPr>
              <a:spLocks noChangeArrowheads="1"/>
            </p:cNvSpPr>
            <p:nvPr userDrawn="1"/>
          </p:nvSpPr>
          <p:spPr bwMode="auto">
            <a:xfrm>
              <a:off x="0" y="1823"/>
              <a:ext cx="353" cy="26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00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8910" name="Rectangle 14"/>
            <p:cNvSpPr>
              <a:spLocks noChangeArrowheads="1"/>
            </p:cNvSpPr>
            <p:nvPr userDrawn="1"/>
          </p:nvSpPr>
          <p:spPr bwMode="auto">
            <a:xfrm>
              <a:off x="400" y="1536"/>
              <a:ext cx="20" cy="66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8911" name="Rectangle 15"/>
            <p:cNvSpPr>
              <a:spLocks noChangeArrowheads="1"/>
            </p:cNvSpPr>
            <p:nvPr userDrawn="1"/>
          </p:nvSpPr>
          <p:spPr bwMode="auto">
            <a:xfrm flipV="1">
              <a:off x="199" y="2052"/>
              <a:ext cx="5476" cy="3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4" r:id="rId11"/>
    <p:sldLayoutId id="2147483653" r:id="rId12"/>
    <p:sldLayoutId id="2147483667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20675" indent="-320675" algn="l" defTabSz="85248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93738" indent="-268288" algn="l" defTabSz="852488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068388" indent="-215900" algn="l" defTabSz="8524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493838" indent="-212725" algn="l" defTabSz="85248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919288" indent="-212725" algn="l" defTabSz="852488" rtl="0" eaLnBrk="0" fontAlgn="base" hangingPunct="0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23764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8336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2908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7480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16.jpeg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9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6.jpeg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9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4SRdaTycaw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png"/><Relationship Id="rId4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4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47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0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oleObject" Target="../embeddings/oleObject36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0.wmf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51.wmf"/><Relationship Id="rId14" Type="http://schemas.openxmlformats.org/officeDocument/2006/relationships/image" Target="../media/image53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7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56.wmf"/><Relationship Id="rId5" Type="http://schemas.openxmlformats.org/officeDocument/2006/relationships/image" Target="../media/image55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5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9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9.wmf"/><Relationship Id="rId12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6.bin"/><Relationship Id="rId11" Type="http://schemas.openxmlformats.org/officeDocument/2006/relationships/oleObject" Target="../embeddings/oleObject49.bin"/><Relationship Id="rId5" Type="http://schemas.openxmlformats.org/officeDocument/2006/relationships/image" Target="../media/image61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62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65.wmf"/><Relationship Id="rId10" Type="http://schemas.openxmlformats.org/officeDocument/2006/relationships/image" Target="../media/image68.jpeg"/><Relationship Id="rId4" Type="http://schemas.openxmlformats.org/officeDocument/2006/relationships/oleObject" Target="../embeddings/oleObject50.bin"/><Relationship Id="rId9" Type="http://schemas.openxmlformats.org/officeDocument/2006/relationships/image" Target="../media/image67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5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55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71.w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2.jpeg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76.wmf"/><Relationship Id="rId5" Type="http://schemas.openxmlformats.org/officeDocument/2006/relationships/image" Target="../media/image73.wmf"/><Relationship Id="rId15" Type="http://schemas.openxmlformats.org/officeDocument/2006/relationships/image" Target="../media/image59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75.wmf"/><Relationship Id="rId14" Type="http://schemas.openxmlformats.org/officeDocument/2006/relationships/oleObject" Target="../embeddings/oleObject6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ltn.com.tw/news/life/breakingnews/1120667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80.wmf"/><Relationship Id="rId5" Type="http://schemas.openxmlformats.org/officeDocument/2006/relationships/image" Target="../media/image78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71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66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86.wmf"/><Relationship Id="rId9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89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90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92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76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75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77.bin"/><Relationship Id="rId9" Type="http://schemas.openxmlformats.org/officeDocument/2006/relationships/image" Target="../media/image96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97.wmf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80.bin"/><Relationship Id="rId9" Type="http://schemas.openxmlformats.org/officeDocument/2006/relationships/oleObject" Target="../embeddings/oleObject82.bin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03.w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105.wmf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5.bin"/><Relationship Id="rId9" Type="http://schemas.openxmlformats.org/officeDocument/2006/relationships/oleObject" Target="../embeddings/oleObject87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0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90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106.wmf"/><Relationship Id="rId10" Type="http://schemas.openxmlformats.org/officeDocument/2006/relationships/image" Target="../media/image107.png"/><Relationship Id="rId4" Type="http://schemas.openxmlformats.org/officeDocument/2006/relationships/oleObject" Target="../embeddings/oleObject92.bin"/><Relationship Id="rId9" Type="http://schemas.openxmlformats.org/officeDocument/2006/relationships/image" Target="../media/image113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117.wmf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13.wmf"/><Relationship Id="rId12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16.wmf"/><Relationship Id="rId5" Type="http://schemas.openxmlformats.org/officeDocument/2006/relationships/image" Target="../media/image114.wmf"/><Relationship Id="rId10" Type="http://schemas.openxmlformats.org/officeDocument/2006/relationships/oleObject" Target="../embeddings/oleObject98.bin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15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7.png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10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8174181" cy="1828800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spcBef>
                <a:spcPts val="1800"/>
              </a:spcBef>
              <a:defRPr/>
            </a:pPr>
            <a:r>
              <a:rPr lang="en-US" sz="3800" dirty="0" smtClean="0">
                <a:solidFill>
                  <a:srgbClr val="0000CC"/>
                </a:solidFill>
                <a:latin typeface="Verdana" pitchFamily="34" charset="0"/>
              </a:rPr>
              <a:t/>
            </a:r>
            <a:br>
              <a:rPr lang="en-US" sz="3800" dirty="0" smtClean="0">
                <a:solidFill>
                  <a:srgbClr val="0000CC"/>
                </a:solidFill>
                <a:latin typeface="Verdana" pitchFamily="34" charset="0"/>
              </a:rPr>
            </a:br>
            <a:r>
              <a:rPr lang="en-US" altLang="zh-TW" sz="3800" dirty="0" smtClean="0">
                <a:solidFill>
                  <a:srgbClr val="0000CC"/>
                </a:solidFill>
                <a:latin typeface="Verdana" pitchFamily="34" charset="0"/>
              </a:rPr>
              <a:t>Sampling</a:t>
            </a:r>
            <a:r>
              <a:rPr lang="en-US" altLang="zh-TW" sz="3800" dirty="0">
                <a:solidFill>
                  <a:srgbClr val="0000CC"/>
                </a:solidFill>
                <a:latin typeface="Verdana" pitchFamily="34" charset="0"/>
              </a:rPr>
              <a:t> distribution </a:t>
            </a:r>
            <a:r>
              <a:rPr lang="zh-TW" altLang="en-US" sz="3800" dirty="0" smtClean="0">
                <a:solidFill>
                  <a:srgbClr val="0000CC"/>
                </a:solidFill>
                <a:latin typeface="Verdana" pitchFamily="34" charset="0"/>
              </a:rPr>
              <a:t> </a:t>
            </a:r>
            <a:r>
              <a:rPr lang="en-US" altLang="zh-TW" sz="3800" dirty="0" smtClean="0">
                <a:solidFill>
                  <a:srgbClr val="0000CC"/>
                </a:solidFill>
                <a:latin typeface="Verdana" pitchFamily="34" charset="0"/>
              </a:rPr>
              <a:t>&amp;</a:t>
            </a:r>
            <a:r>
              <a:rPr lang="zh-TW" altLang="en-US" sz="3800" dirty="0" smtClean="0">
                <a:solidFill>
                  <a:srgbClr val="0000CC"/>
                </a:solidFill>
                <a:latin typeface="Verdana" pitchFamily="34" charset="0"/>
              </a:rPr>
              <a:t> </a:t>
            </a:r>
            <a:r>
              <a:rPr lang="en-US" altLang="zh-TW" sz="3800" dirty="0" smtClean="0">
                <a:solidFill>
                  <a:srgbClr val="0000CC"/>
                </a:solidFill>
                <a:latin typeface="Verdana" pitchFamily="34" charset="0"/>
              </a:rPr>
              <a:t>confidence</a:t>
            </a:r>
            <a:r>
              <a:rPr lang="en-US" altLang="zh-TW" sz="3800" dirty="0">
                <a:solidFill>
                  <a:srgbClr val="0000CC"/>
                </a:solidFill>
                <a:latin typeface="Verdana" pitchFamily="34" charset="0"/>
              </a:rPr>
              <a:t> intervals</a:t>
            </a:r>
            <a:endParaRPr lang="zh-TW" altLang="en-US" sz="3800" dirty="0">
              <a:solidFill>
                <a:srgbClr val="0000CC"/>
              </a:solidFill>
              <a:latin typeface="Verdana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54864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93C6CF1-3538-4563-A71C-2A5498288319}" type="slidenum">
              <a:rPr lang="zh-TW" altLang="en-US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85850"/>
            <a:ext cx="8229600" cy="819150"/>
          </a:xfrm>
        </p:spPr>
        <p:txBody>
          <a:bodyPr/>
          <a:lstStyle/>
          <a:p>
            <a:r>
              <a:rPr lang="en-US" altLang="zh-TW" sz="3600" dirty="0" smtClean="0">
                <a:ea typeface="新細明體" pitchFamily="18" charset="-120"/>
              </a:rPr>
              <a:t>Properties of the Distribution of Sample Means</a:t>
            </a:r>
            <a:endParaRPr lang="en-CA" altLang="zh-TW" sz="3600" dirty="0" smtClean="0">
              <a:ea typeface="新細明體" pitchFamily="18" charset="-120"/>
            </a:endParaRPr>
          </a:p>
        </p:txBody>
      </p:sp>
      <p:pic>
        <p:nvPicPr>
          <p:cNvPr id="28677" name="Picture 3" descr="K07_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2209801"/>
            <a:ext cx="82994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6055" name="AutoShape 7"/>
          <p:cNvSpPr>
            <a:spLocks noChangeArrowheads="1"/>
          </p:cNvSpPr>
          <p:nvPr/>
        </p:nvSpPr>
        <p:spPr bwMode="auto">
          <a:xfrm>
            <a:off x="5715000" y="1905000"/>
            <a:ext cx="2590800" cy="838200"/>
          </a:xfrm>
          <a:prstGeom prst="wedgeRectCallout">
            <a:avLst>
              <a:gd name="adj1" fmla="val -123787"/>
              <a:gd name="adj2" fmla="val 298764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66"/>
                </a:solidFill>
              </a:rPr>
              <a:t>Sample size n≧30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38200" y="4800600"/>
            <a:ext cx="8001000" cy="685800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1828800" y="6019800"/>
            <a:ext cx="58213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TW" sz="3600" b="1" i="1" dirty="0">
                <a:solidFill>
                  <a:srgbClr val="CC0000"/>
                </a:solidFill>
                <a:latin typeface="Times New Roman" pitchFamily="18" charset="0"/>
                <a:sym typeface="Wingdings" pitchFamily="2" charset="2"/>
              </a:rPr>
              <a:t> </a:t>
            </a:r>
            <a:r>
              <a:rPr kumimoji="1" lang="en-US" altLang="zh-TW" sz="3600" b="1" i="1" dirty="0">
                <a:solidFill>
                  <a:srgbClr val="000066"/>
                </a:solidFill>
                <a:latin typeface="Rockwell" pitchFamily="18" charset="0"/>
              </a:rPr>
              <a:t>Central Limit Theorem</a:t>
            </a:r>
            <a:endParaRPr kumimoji="1" lang="zh-TW" altLang="en-US" sz="3600" b="1" i="1" dirty="0">
              <a:solidFill>
                <a:srgbClr val="000066"/>
              </a:solidFill>
              <a:latin typeface="Rockwell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67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6600" y="4953000"/>
              <a:ext cx="506413" cy="1588"/>
            </p14:xfrm>
          </p:contentPart>
        </mc:Choice>
        <mc:Fallback xmlns="">
          <p:pic>
            <p:nvPicPr>
              <p:cNvPr id="2867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2240"/>
                <a:ext cx="50652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0002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5" grpId="0" animBg="1"/>
      <p:bldP spid="7" grpId="0" animBg="1"/>
      <p:bldP spid="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Example :  Cost of Ski Lift Tickets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3400" y="3657600"/>
            <a:ext cx="7772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solidFill>
                  <a:srgbClr val="000000"/>
                </a:solidFill>
              </a:rPr>
              <a:t>You can be 90% confident that the true variance for the cost of ski lift tickets is between 9.0 and 45.74 (</a:t>
            </a:r>
            <a:r>
              <a:rPr lang="en-US" sz="2200" b="1" dirty="0" smtClean="0">
                <a:solidFill>
                  <a:srgbClr val="C00000"/>
                </a:solidFill>
              </a:rPr>
              <a:t>rounding rule</a:t>
            </a:r>
            <a:r>
              <a:rPr lang="en-US" sz="2200" dirty="0" smtClean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3400" y="5859959"/>
            <a:ext cx="7772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solidFill>
                  <a:srgbClr val="000000"/>
                </a:solidFill>
              </a:rPr>
              <a:t>You can be 95% confident that the standard deviation is between 3.0 and 6.8 for named storms in a sample 10 years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  <a:endParaRPr lang="en-US" sz="2200" dirty="0" smtClean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71600"/>
            <a:ext cx="4881247" cy="228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860906"/>
            <a:ext cx="3352800" cy="1006494"/>
          </a:xfrm>
          <a:prstGeom prst="rect">
            <a:avLst/>
          </a:prstGeom>
        </p:spPr>
      </p:pic>
      <p:graphicFrame>
        <p:nvGraphicFramePr>
          <p:cNvPr id="268289" name="Object 1"/>
          <p:cNvGraphicFramePr>
            <a:graphicFrameLocks noChangeAspect="1"/>
          </p:cNvGraphicFramePr>
          <p:nvPr/>
        </p:nvGraphicFramePr>
        <p:xfrm>
          <a:off x="228600" y="1577975"/>
          <a:ext cx="213042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06" name="Equation" r:id="rId6" imgW="914400" imgH="533400" progId="Equation.3">
                  <p:embed/>
                </p:oleObj>
              </mc:Choice>
              <mc:Fallback>
                <p:oleObj name="Equation" r:id="rId6" imgW="914400" imgH="5334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77975"/>
                        <a:ext cx="2130425" cy="1241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6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Exercises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Exercises </a:t>
            </a:r>
            <a:r>
              <a:rPr lang="en-US" altLang="zh-TW" dirty="0" smtClean="0"/>
              <a:t>7-4 </a:t>
            </a:r>
            <a:r>
              <a:rPr lang="en-US" altLang="zh-TW" dirty="0" smtClean="0"/>
              <a:t>(</a:t>
            </a:r>
            <a:r>
              <a:rPr lang="en-US" altLang="zh-TW" dirty="0" smtClean="0"/>
              <a:t>p403)</a:t>
            </a:r>
            <a:endParaRPr lang="en-US" altLang="zh-TW" dirty="0" smtClean="0"/>
          </a:p>
          <a:p>
            <a:r>
              <a:rPr lang="en-US" altLang="zh-TW" smtClean="0"/>
              <a:t>#1-5</a:t>
            </a:r>
            <a:r>
              <a:rPr lang="en-US" altLang="zh-TW" smtClean="0"/>
              <a:t>, </a:t>
            </a:r>
            <a:r>
              <a:rPr lang="en-US" altLang="zh-TW" smtClean="0"/>
              <a:t>11, 15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The Central Limit Theorem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077200" cy="11430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zh-TW" sz="2800" dirty="0" smtClean="0"/>
              <a:t>A new formula must be used for the </a:t>
            </a:r>
            <a:r>
              <a:rPr lang="en-US" altLang="zh-TW" sz="2800" i="1" dirty="0" smtClean="0"/>
              <a:t>z</a:t>
            </a:r>
            <a:r>
              <a:rPr lang="en-US" altLang="zh-TW" sz="2800" dirty="0" smtClean="0"/>
              <a:t> values:</a:t>
            </a:r>
          </a:p>
        </p:txBody>
      </p:sp>
      <p:graphicFrame>
        <p:nvGraphicFramePr>
          <p:cNvPr id="69636" name="Object 2"/>
          <p:cNvGraphicFramePr>
            <a:graphicFrameLocks noChangeAspect="1"/>
          </p:cNvGraphicFramePr>
          <p:nvPr/>
        </p:nvGraphicFramePr>
        <p:xfrm>
          <a:off x="2138363" y="2399646"/>
          <a:ext cx="2302874" cy="1257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4" name="Equation" r:id="rId3" imgW="749300" imgH="469900" progId="">
                  <p:embed/>
                </p:oleObj>
              </mc:Choice>
              <mc:Fallback>
                <p:oleObj name="Equation" r:id="rId3" imgW="749300" imgH="4699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2399646"/>
                        <a:ext cx="2302874" cy="12579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4419600" y="2438400"/>
          <a:ext cx="1711959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5" name="Equation" r:id="rId5" imgW="558800" imgH="457200" progId="">
                  <p:embed/>
                </p:oleObj>
              </mc:Choice>
              <mc:Fallback>
                <p:oleObj name="Equation" r:id="rId5" imgW="558800" imgH="457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438400"/>
                        <a:ext cx="1711959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3" descr="06_42"/>
          <p:cNvPicPr>
            <a:picLocks noChangeAspect="1" noChangeArrowheads="1"/>
          </p:cNvPicPr>
          <p:nvPr/>
        </p:nvPicPr>
        <p:blipFill>
          <a:blip r:embed="rId7" cstate="print"/>
          <a:srcRect t="5190"/>
          <a:stretch>
            <a:fillRect/>
          </a:stretch>
        </p:blipFill>
        <p:spPr bwMode="auto">
          <a:xfrm>
            <a:off x="1981200" y="3733800"/>
            <a:ext cx="5930900" cy="262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9339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609600"/>
            <a:ext cx="6858000" cy="685800"/>
          </a:xfrm>
        </p:spPr>
        <p:txBody>
          <a:bodyPr/>
          <a:lstStyle/>
          <a:p>
            <a:pPr algn="l" eaLnBrk="1" hangingPunct="1"/>
            <a:r>
              <a:rPr lang="en-US" altLang="zh-TW" sz="2800" b="1" dirty="0" smtClean="0">
                <a:ea typeface="新細明體" pitchFamily="18" charset="-120"/>
              </a:rPr>
              <a:t>Example 6-13: Hours of watch TV 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8229600" cy="2743200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sz="2400" dirty="0" smtClean="0"/>
              <a:t>A. C. Neilsen reported that children between the ages of 2 and 5 watch an average of 25 hours of television per week. Assume the variable is normally distributed and the standard deviation is 3 hours. If 20 children between the ages of 2 and 5 are randomly selected, find the probability that the mean of the number of hours they watch television will be greater than 26.3 hours.</a:t>
            </a:r>
          </a:p>
        </p:txBody>
      </p:sp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4191000"/>
            <a:ext cx="4419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6"/>
          <p:cNvGraphicFramePr>
            <a:graphicFrameLocks noChangeAspect="1"/>
          </p:cNvGraphicFramePr>
          <p:nvPr>
            <p:extLst/>
          </p:nvPr>
        </p:nvGraphicFramePr>
        <p:xfrm>
          <a:off x="6205538" y="4876800"/>
          <a:ext cx="180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97" name="方程式" r:id="rId5" imgW="774360" imgH="228600" progId="Equation.3">
                  <p:embed/>
                </p:oleObj>
              </mc:Choice>
              <mc:Fallback>
                <p:oleObj name="方程式" r:id="rId5" imgW="77436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5538" y="4876800"/>
                        <a:ext cx="1803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4" descr="http://ivanateachingenglish.files.wordpress.com/2012/10/watch-tv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0"/>
            <a:ext cx="1752600" cy="13845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01454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609600"/>
            <a:ext cx="6858000" cy="685800"/>
          </a:xfrm>
        </p:spPr>
        <p:txBody>
          <a:bodyPr/>
          <a:lstStyle/>
          <a:p>
            <a:pPr algn="l" eaLnBrk="1" hangingPunct="1"/>
            <a:r>
              <a:rPr lang="en-US" altLang="zh-TW" sz="2800" b="1" dirty="0" smtClean="0">
                <a:ea typeface="新細明體" pitchFamily="18" charset="-120"/>
              </a:rPr>
              <a:t>Example: Hours of watch TV 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8229600" cy="2743200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sz="2400" dirty="0" smtClean="0"/>
              <a:t>A. C. Neilsen reported that children between the ages of 2 and 5 watch an average of 25 hours of television per week. Assume the variable is normally distributed and the standard deviation is 3 hours. If 36 children between the ages of 2 and 5 are randomly selected, find the probability that the mean of the number of hours they watch television will be greater than 26.3 hours.</a:t>
            </a:r>
          </a:p>
        </p:txBody>
      </p:sp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4191000"/>
            <a:ext cx="4419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6"/>
          <p:cNvGraphicFramePr>
            <a:graphicFrameLocks noChangeAspect="1"/>
          </p:cNvGraphicFramePr>
          <p:nvPr>
            <p:extLst/>
          </p:nvPr>
        </p:nvGraphicFramePr>
        <p:xfrm>
          <a:off x="6205538" y="4876800"/>
          <a:ext cx="180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0" name="方程式" r:id="rId5" imgW="774360" imgH="228600" progId="Equation.3">
                  <p:embed/>
                </p:oleObj>
              </mc:Choice>
              <mc:Fallback>
                <p:oleObj name="方程式" r:id="rId5" imgW="774360" imgH="22860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5538" y="4876800"/>
                        <a:ext cx="1803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4" descr="http://ivanateachingenglish.files.wordpress.com/2012/10/watch-tv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0"/>
            <a:ext cx="1752600" cy="13845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3521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6858000" cy="685800"/>
          </a:xfrm>
        </p:spPr>
        <p:txBody>
          <a:bodyPr/>
          <a:lstStyle/>
          <a:p>
            <a:pPr algn="l" eaLnBrk="1" hangingPunct="1"/>
            <a:r>
              <a:rPr lang="en-US" altLang="zh-TW" sz="2800" dirty="0" smtClean="0">
                <a:ea typeface="新細明體" pitchFamily="18" charset="-120"/>
              </a:rPr>
              <a:t>Example: Hours of Television</a:t>
            </a:r>
          </a:p>
        </p:txBody>
      </p:sp>
      <p:pic>
        <p:nvPicPr>
          <p:cNvPr id="3175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371600"/>
            <a:ext cx="4419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2243138" y="3790950"/>
          <a:ext cx="3548062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41" name="方程式" r:id="rId5" imgW="1523880" imgH="482400" progId="Equation.3">
                  <p:embed/>
                </p:oleObj>
              </mc:Choice>
              <mc:Fallback>
                <p:oleObj name="方程式" r:id="rId5" imgW="1523880" imgH="482400" progId="Equation.3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3790950"/>
                        <a:ext cx="3548062" cy="112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724400" y="1447800"/>
            <a:ext cx="4267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Since we are calculating probability for a sample mean, we need the Central Limit Theorem formula</a:t>
            </a:r>
          </a:p>
        </p:txBody>
      </p: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2000250" y="5164138"/>
          <a:ext cx="48783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42" name="方程式" r:id="rId7" imgW="2095200" imgH="215640" progId="Equation.3">
                  <p:embed/>
                </p:oleObj>
              </mc:Choice>
              <mc:Fallback>
                <p:oleObj name="方程式" r:id="rId7" imgW="2095200" imgH="215640" progId="Equation.3">
                  <p:embed/>
                  <p:pic>
                    <p:nvPicPr>
                      <p:cNvPr id="31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5164138"/>
                        <a:ext cx="4878388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>
            <p:extLst/>
          </p:nvPr>
        </p:nvGraphicFramePr>
        <p:xfrm>
          <a:off x="6248400" y="2577603"/>
          <a:ext cx="1627187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43" name="方程式" r:id="rId9" imgW="698400" imgH="444240" progId="Equation.3">
                  <p:embed/>
                </p:oleObj>
              </mc:Choice>
              <mc:Fallback>
                <p:oleObj name="方程式" r:id="rId9" imgW="698400" imgH="444240" progId="Equation.3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577603"/>
                        <a:ext cx="1627187" cy="1036637"/>
                      </a:xfrm>
                      <a:prstGeom prst="rect">
                        <a:avLst/>
                      </a:prstGeom>
                      <a:solidFill>
                        <a:srgbClr val="91C6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/>
          </p:nvPr>
        </p:nvGraphicFramePr>
        <p:xfrm>
          <a:off x="402107" y="4086225"/>
          <a:ext cx="180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44" name="方程式" r:id="rId11" imgW="774360" imgH="228600" progId="Equation.3">
                  <p:embed/>
                </p:oleObj>
              </mc:Choice>
              <mc:Fallback>
                <p:oleObj name="方程式" r:id="rId11" imgW="774360" imgH="228600" progId="Equation.3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07" y="4086225"/>
                        <a:ext cx="1803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5791200"/>
            <a:ext cx="7162800" cy="9144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722313" indent="-722313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sz="2400" b="1" i="1" u="sng" dirty="0" err="1" smtClean="0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altLang="zh-TW" sz="2400" b="1" i="1" u="sng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The probability of obtaining a sample mean larger than 26.3 hours is 0.47%.</a:t>
            </a:r>
            <a:endParaRPr lang="en-US" altLang="zh-TW" sz="2400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zh-TW" sz="2400" dirty="0" smtClean="0"/>
          </a:p>
        </p:txBody>
      </p:sp>
      <p:pic>
        <p:nvPicPr>
          <p:cNvPr id="12" name="Picture 4" descr="http://ivanateachingenglish.files.wordpress.com/2012/10/watch-tv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39000" y="0"/>
            <a:ext cx="1752600" cy="13845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15808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6858000" cy="685800"/>
          </a:xfrm>
        </p:spPr>
        <p:txBody>
          <a:bodyPr/>
          <a:lstStyle/>
          <a:p>
            <a:pPr algn="l" eaLnBrk="1" hangingPunct="1"/>
            <a:r>
              <a:rPr lang="en-US" altLang="zh-TW" sz="2800" dirty="0" smtClean="0">
                <a:ea typeface="新細明體" pitchFamily="18" charset="-120"/>
              </a:rPr>
              <a:t>Example 6-13: Hours of Television</a:t>
            </a:r>
          </a:p>
        </p:txBody>
      </p:sp>
      <p:pic>
        <p:nvPicPr>
          <p:cNvPr id="3175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371600"/>
            <a:ext cx="4419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2243138" y="3790950"/>
          <a:ext cx="3548062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4" name="方程式" r:id="rId5" imgW="1523880" imgH="482400" progId="Equation.3">
                  <p:embed/>
                </p:oleObj>
              </mc:Choice>
              <mc:Fallback>
                <p:oleObj name="方程式" r:id="rId5" imgW="152388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3790950"/>
                        <a:ext cx="3548062" cy="112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724400" y="1447800"/>
            <a:ext cx="4267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Since we are calculating probability for a sample mean, we need the Central Limit Theorem formula</a:t>
            </a:r>
          </a:p>
        </p:txBody>
      </p: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2325687" y="5194300"/>
          <a:ext cx="42275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5" name="Equation" r:id="rId7" imgW="1816100" imgH="190500" progId="Equation.3">
                  <p:embed/>
                </p:oleObj>
              </mc:Choice>
              <mc:Fallback>
                <p:oleObj name="Equation" r:id="rId7" imgW="1816100" imgH="1905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7" y="5194300"/>
                        <a:ext cx="4227513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>
            <p:extLst/>
          </p:nvPr>
        </p:nvGraphicFramePr>
        <p:xfrm>
          <a:off x="6248400" y="2577603"/>
          <a:ext cx="1627187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6" name="方程式" r:id="rId9" imgW="698400" imgH="444240" progId="Equation.3">
                  <p:embed/>
                </p:oleObj>
              </mc:Choice>
              <mc:Fallback>
                <p:oleObj name="方程式" r:id="rId9" imgW="698400" imgH="4442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577603"/>
                        <a:ext cx="1627187" cy="1036637"/>
                      </a:xfrm>
                      <a:prstGeom prst="rect">
                        <a:avLst/>
                      </a:prstGeom>
                      <a:solidFill>
                        <a:srgbClr val="91C6F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/>
          </p:nvPr>
        </p:nvGraphicFramePr>
        <p:xfrm>
          <a:off x="402107" y="4086225"/>
          <a:ext cx="180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7" name="方程式" r:id="rId11" imgW="774360" imgH="228600" progId="Equation.3">
                  <p:embed/>
                </p:oleObj>
              </mc:Choice>
              <mc:Fallback>
                <p:oleObj name="方程式" r:id="rId11" imgW="77436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07" y="4086225"/>
                        <a:ext cx="1803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5791200"/>
            <a:ext cx="7162800" cy="9144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722313" indent="-722313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sz="2400" b="1" i="1" u="sng" dirty="0" err="1" smtClean="0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altLang="zh-TW" sz="2400" b="1" i="1" u="sng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The probability of obtaining a sample mean larger than 26.3 hours is 2.62%.</a:t>
            </a:r>
            <a:endParaRPr lang="en-US" altLang="zh-TW" sz="2400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zh-TW" sz="2400" dirty="0" smtClean="0"/>
          </a:p>
        </p:txBody>
      </p:sp>
      <p:pic>
        <p:nvPicPr>
          <p:cNvPr id="12" name="Picture 4" descr="http://ivanateachingenglish.files.wordpress.com/2012/10/watch-tv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39000" y="0"/>
            <a:ext cx="1752600" cy="13845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2063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554181" y="1143000"/>
            <a:ext cx="8077200" cy="1828800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  <a:spcBef>
                <a:spcPts val="1800"/>
              </a:spcBef>
              <a:defRPr/>
            </a:pPr>
            <a:r>
              <a:rPr lang="en-US" sz="4600" dirty="0" smtClean="0">
                <a:solidFill>
                  <a:srgbClr val="0000CC"/>
                </a:solidFill>
                <a:latin typeface="Verdana" pitchFamily="34" charset="0"/>
              </a:rPr>
              <a:t>Introduction to</a:t>
            </a:r>
            <a:r>
              <a:rPr lang="en-US" sz="4600" dirty="0" smtClean="0">
                <a:solidFill>
                  <a:srgbClr val="0000CC"/>
                </a:solidFill>
              </a:rPr>
              <a:t> </a:t>
            </a:r>
            <a:br>
              <a:rPr lang="en-US" sz="4600" dirty="0" smtClean="0">
                <a:solidFill>
                  <a:srgbClr val="0000CC"/>
                </a:solidFill>
              </a:rPr>
            </a:br>
            <a:r>
              <a:rPr lang="en-US" sz="4600" dirty="0" smtClean="0">
                <a:solidFill>
                  <a:srgbClr val="0000CC"/>
                </a:solidFill>
                <a:latin typeface="Verdana" pitchFamily="34" charset="0"/>
              </a:rPr>
              <a:t>bell-shaped distribution</a:t>
            </a:r>
            <a:endParaRPr lang="zh-TW" altLang="en-US" sz="4600" dirty="0">
              <a:solidFill>
                <a:srgbClr val="0000CC"/>
              </a:solidFill>
            </a:endParaRP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1981200" y="4267200"/>
            <a:ext cx="6035132" cy="13716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2060"/>
                </a:solidFill>
              </a:rPr>
              <a:t>Normal Distribution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rgbClr val="002060"/>
                </a:solidFill>
              </a:rPr>
              <a:t>t-Distribution</a:t>
            </a:r>
            <a:endParaRPr lang="zh-TW" altLang="en-US" b="1" dirty="0">
              <a:solidFill>
                <a:srgbClr val="002060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8365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AutoShape 7"/>
          <p:cNvSpPr>
            <a:spLocks noGrp="1" noChangeArrowheads="1"/>
          </p:cNvSpPr>
          <p:nvPr>
            <p:ph type="title"/>
          </p:nvPr>
        </p:nvSpPr>
        <p:spPr>
          <a:xfrm>
            <a:off x="849313" y="228600"/>
            <a:ext cx="8294687" cy="9144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ea typeface="新細明體" charset="-120"/>
              </a:rPr>
              <a:t>The Normal Distribution - Families</a:t>
            </a:r>
          </a:p>
        </p:txBody>
      </p:sp>
      <p:pic>
        <p:nvPicPr>
          <p:cNvPr id="30723" name="Picture 13" descr="0712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4900" y="1981200"/>
            <a:ext cx="27813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15" descr="0712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54600" y="1943100"/>
            <a:ext cx="274320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17" descr="0712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4279900"/>
            <a:ext cx="51054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81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Normal Distributions</a:t>
            </a:r>
          </a:p>
        </p:txBody>
      </p:sp>
      <p:sp>
        <p:nvSpPr>
          <p:cNvPr id="1031" name="Rectangle 14"/>
          <p:cNvSpPr txBox="1">
            <a:spLocks noChangeArrowheads="1"/>
          </p:cNvSpPr>
          <p:nvPr/>
        </p:nvSpPr>
        <p:spPr bwMode="auto">
          <a:xfrm>
            <a:off x="685800" y="1828800"/>
            <a:ext cx="7543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3200" i="1">
                <a:latin typeface="Times New Roman" pitchFamily="18" charset="0"/>
                <a:cs typeface="Times New Roman" pitchFamily="18" charset="0"/>
              </a:rPr>
              <a:t>The mathematical equation for the normal distribution is:</a:t>
            </a:r>
            <a:endParaRPr lang="en-US" altLang="zh-TW" i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793750" y="3657600"/>
          <a:ext cx="514985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80" name="Equation" r:id="rId3" imgW="2171700" imgH="1117600" progId="">
                  <p:embed/>
                </p:oleObj>
              </mc:Choice>
              <mc:Fallback>
                <p:oleObj name="Equation" r:id="rId3" imgW="2171700" imgH="11176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3657600"/>
                        <a:ext cx="5149850" cy="2652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0" name="Object 8"/>
          <p:cNvGraphicFramePr>
            <a:graphicFrameLocks noChangeAspect="1"/>
          </p:cNvGraphicFramePr>
          <p:nvPr/>
        </p:nvGraphicFramePr>
        <p:xfrm>
          <a:off x="1665288" y="2660650"/>
          <a:ext cx="6259512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81" name="Equation" r:id="rId5" imgW="2273300" imgH="444500" progId="">
                  <p:embed/>
                </p:oleObj>
              </mc:Choice>
              <mc:Fallback>
                <p:oleObj name="Equation" r:id="rId5" imgW="2273300" imgH="4445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2660650"/>
                        <a:ext cx="6259512" cy="1225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803775" y="4572000"/>
            <a:ext cx="39592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 </a:t>
            </a:r>
            <a:r>
              <a:rPr lang="en-US" altLang="zh-TW" sz="2800" i="1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N.D</a:t>
            </a:r>
            <a:r>
              <a:rPr lang="en-US" altLang="zh-TW" sz="2800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.(</a:t>
            </a:r>
            <a:r>
              <a:rPr lang="en-US" altLang="zh-TW" sz="2800" i="1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μ</a:t>
            </a:r>
            <a:r>
              <a:rPr lang="en-US" altLang="zh-TW" sz="2800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, </a:t>
            </a:r>
            <a:r>
              <a:rPr lang="en-US" altLang="zh-TW" sz="2800" i="1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σ</a:t>
            </a:r>
            <a:r>
              <a:rPr lang="en-US" altLang="zh-TW" sz="2800" baseline="30000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2</a:t>
            </a:r>
            <a:r>
              <a:rPr lang="en-US" altLang="zh-TW" sz="2800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) or </a:t>
            </a:r>
            <a:r>
              <a:rPr lang="en-US" altLang="zh-TW" sz="2800" i="1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N.</a:t>
            </a:r>
            <a:r>
              <a:rPr lang="en-US" altLang="zh-TW" sz="2800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2800" i="1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μ</a:t>
            </a:r>
            <a:r>
              <a:rPr lang="en-US" altLang="zh-TW" sz="2800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, </a:t>
            </a:r>
            <a:r>
              <a:rPr lang="en-US" altLang="zh-TW" sz="2800" i="1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σ</a:t>
            </a:r>
            <a:r>
              <a:rPr lang="en-US" altLang="zh-TW" sz="2800" baseline="30000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2</a:t>
            </a:r>
            <a:r>
              <a:rPr lang="en-US" altLang="zh-TW" sz="2800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)</a:t>
            </a:r>
            <a:r>
              <a:rPr lang="en-US" altLang="zh-TW" sz="2800">
                <a:latin typeface="Times New Roman" pitchFamily="18" charset="0"/>
                <a:sym typeface="Wingdings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2074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6629400" cy="819150"/>
          </a:xfrm>
        </p:spPr>
        <p:txBody>
          <a:bodyPr/>
          <a:lstStyle/>
          <a:p>
            <a:pPr>
              <a:defRPr/>
            </a:pPr>
            <a:r>
              <a:rPr lang="en-US" altLang="zh-TW" sz="44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4400" dirty="0" smtClean="0">
                <a:latin typeface="微軟正黑體" pitchFamily="34" charset="-120"/>
                <a:ea typeface="微軟正黑體" pitchFamily="34" charset="-120"/>
              </a:rPr>
              <a:t>一般常態分配的標準化</a:t>
            </a:r>
          </a:p>
        </p:txBody>
      </p:sp>
      <p:pic>
        <p:nvPicPr>
          <p:cNvPr id="2053" name="Picture 7" descr="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20000"/>
          </a:blip>
          <a:srcRect t="3564"/>
          <a:stretch>
            <a:fillRect/>
          </a:stretch>
        </p:blipFill>
        <p:spPr bwMode="auto">
          <a:xfrm>
            <a:off x="909638" y="990600"/>
            <a:ext cx="7700962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685800" y="1981200"/>
          <a:ext cx="2297113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3" name="Equation" r:id="rId4" imgW="660113" imgH="393529" progId="">
                  <p:embed/>
                </p:oleObj>
              </mc:Choice>
              <mc:Fallback>
                <p:oleObj name="Equation" r:id="rId4" imgW="660113" imgH="39352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81200"/>
                        <a:ext cx="2297113" cy="1254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2550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54864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E25667B-BD64-46FF-BE4C-5C828AB17090}" type="slidenum">
              <a:rPr lang="zh-TW" altLang="en-US"/>
              <a:pPr>
                <a:defRPr/>
              </a:pPr>
              <a:t>2</a:t>
            </a:fld>
            <a:endParaRPr lang="en-US" altLang="zh-TW" dirty="0"/>
          </a:p>
        </p:txBody>
      </p:sp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5682"/>
            <a:ext cx="8229600" cy="791129"/>
          </a:xfrm>
        </p:spPr>
        <p:txBody>
          <a:bodyPr lIns="92075" tIns="46038" rIns="92075" bIns="46038"/>
          <a:lstStyle/>
          <a:p>
            <a:pPr>
              <a:defRPr/>
            </a:pPr>
            <a:r>
              <a:rPr lang="en-US" altLang="zh-TW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Why Sample the Population?</a:t>
            </a:r>
          </a:p>
        </p:txBody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4765796"/>
          </a:xfrm>
        </p:spPr>
        <p:txBody>
          <a:bodyPr lIns="92075" tIns="46038" rIns="92075" bIns="46038"/>
          <a:lstStyle/>
          <a:p>
            <a:pPr marL="354013" indent="-354013">
              <a:spcBef>
                <a:spcPts val="600"/>
              </a:spcBef>
              <a:buFont typeface="Wingdings" pitchFamily="2" charset="2"/>
              <a:buAutoNum type="arabicPeriod"/>
              <a:defRPr/>
            </a:pPr>
            <a:r>
              <a:rPr lang="en-US" altLang="zh-TW" sz="2200" dirty="0"/>
              <a:t>To contact the whole population would be </a:t>
            </a:r>
            <a:r>
              <a:rPr lang="en-US" altLang="zh-TW" sz="2200" dirty="0">
                <a:solidFill>
                  <a:srgbClr val="C00000"/>
                </a:solidFill>
              </a:rPr>
              <a:t>time consuming</a:t>
            </a:r>
            <a:r>
              <a:rPr lang="en-US" altLang="zh-TW" sz="2200" dirty="0"/>
              <a:t>.</a:t>
            </a:r>
          </a:p>
          <a:p>
            <a:pPr marL="354013" indent="-354013">
              <a:spcBef>
                <a:spcPts val="600"/>
              </a:spcBef>
              <a:buFont typeface="Wingdings" pitchFamily="2" charset="2"/>
              <a:buAutoNum type="arabicPeriod"/>
              <a:defRPr/>
            </a:pPr>
            <a:r>
              <a:rPr lang="en-US" altLang="zh-TW" sz="2200" dirty="0"/>
              <a:t>The </a:t>
            </a:r>
            <a:r>
              <a:rPr lang="en-US" altLang="zh-TW" sz="2200" dirty="0">
                <a:solidFill>
                  <a:srgbClr val="C00000"/>
                </a:solidFill>
              </a:rPr>
              <a:t>cost</a:t>
            </a:r>
            <a:r>
              <a:rPr lang="en-US" altLang="zh-TW" sz="2200" dirty="0"/>
              <a:t> of studying all the items in a population </a:t>
            </a:r>
            <a:r>
              <a:rPr lang="en-US" altLang="zh-TW" sz="2200" dirty="0">
                <a:solidFill>
                  <a:srgbClr val="C00000"/>
                </a:solidFill>
              </a:rPr>
              <a:t>may be prohibitive</a:t>
            </a:r>
            <a:r>
              <a:rPr lang="en-US" altLang="zh-TW" sz="2200" dirty="0"/>
              <a:t>.</a:t>
            </a:r>
          </a:p>
          <a:p>
            <a:pPr marL="354013" indent="-354013">
              <a:spcBef>
                <a:spcPts val="600"/>
              </a:spcBef>
              <a:buFont typeface="Wingdings" pitchFamily="2" charset="2"/>
              <a:buAutoNum type="arabicPeriod"/>
              <a:defRPr/>
            </a:pPr>
            <a:r>
              <a:rPr lang="en-US" altLang="zh-TW" sz="2200" dirty="0"/>
              <a:t>The </a:t>
            </a:r>
            <a:r>
              <a:rPr lang="en-US" altLang="zh-TW" sz="2200" dirty="0">
                <a:solidFill>
                  <a:srgbClr val="C00000"/>
                </a:solidFill>
              </a:rPr>
              <a:t>physical impossibility </a:t>
            </a:r>
            <a:r>
              <a:rPr lang="en-US" altLang="zh-TW" sz="2200" dirty="0"/>
              <a:t>of checking all </a:t>
            </a:r>
            <a:r>
              <a:rPr lang="en-US" altLang="zh-TW" sz="2200" dirty="0" smtClean="0"/>
              <a:t>items.</a:t>
            </a:r>
            <a:endParaRPr lang="en-US" altLang="zh-TW" sz="2200" dirty="0"/>
          </a:p>
          <a:p>
            <a:pPr marL="354013" indent="-354013">
              <a:spcBef>
                <a:spcPts val="600"/>
              </a:spcBef>
              <a:buFont typeface="Wingdings" pitchFamily="2" charset="2"/>
              <a:buAutoNum type="arabicPeriod"/>
              <a:defRPr/>
            </a:pPr>
            <a:r>
              <a:rPr lang="en-US" altLang="zh-TW" sz="2200" dirty="0"/>
              <a:t>The </a:t>
            </a:r>
            <a:r>
              <a:rPr lang="en-US" altLang="zh-TW" sz="2200" dirty="0">
                <a:solidFill>
                  <a:srgbClr val="C00000"/>
                </a:solidFill>
              </a:rPr>
              <a:t>destructive nature </a:t>
            </a:r>
            <a:r>
              <a:rPr lang="en-US" altLang="zh-TW" sz="2200" dirty="0"/>
              <a:t>of certain tests.</a:t>
            </a:r>
          </a:p>
          <a:p>
            <a:pPr marL="354013" indent="-354013">
              <a:spcBef>
                <a:spcPts val="600"/>
              </a:spcBef>
              <a:buFont typeface="Wingdings" pitchFamily="2" charset="2"/>
              <a:buAutoNum type="arabicPeriod"/>
              <a:defRPr/>
            </a:pPr>
            <a:r>
              <a:rPr lang="en-US" altLang="zh-TW" sz="2200" dirty="0"/>
              <a:t>The </a:t>
            </a:r>
            <a:r>
              <a:rPr lang="en-US" altLang="zh-TW" sz="2200" dirty="0">
                <a:solidFill>
                  <a:srgbClr val="C00000"/>
                </a:solidFill>
              </a:rPr>
              <a:t>sample results </a:t>
            </a:r>
            <a:r>
              <a:rPr lang="en-US" altLang="zh-TW" sz="2200" dirty="0"/>
              <a:t>are </a:t>
            </a:r>
            <a:r>
              <a:rPr lang="en-US" altLang="zh-TW" sz="2200" dirty="0">
                <a:solidFill>
                  <a:srgbClr val="C00000"/>
                </a:solidFill>
              </a:rPr>
              <a:t>adequate</a:t>
            </a:r>
            <a:r>
              <a:rPr lang="en-US" altLang="zh-TW" sz="2200" dirty="0"/>
              <a:t>.</a:t>
            </a:r>
          </a:p>
        </p:txBody>
      </p:sp>
      <p:sp>
        <p:nvSpPr>
          <p:cNvPr id="116741" name="Rectangle 4"/>
          <p:cNvSpPr>
            <a:spLocks noChangeArrowheads="1"/>
          </p:cNvSpPr>
          <p:nvPr/>
        </p:nvSpPr>
        <p:spPr bwMode="auto">
          <a:xfrm>
            <a:off x="0" y="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TW" altLang="en-US" sz="1400" b="1" i="1">
              <a:solidFill>
                <a:schemeClr val="bg1"/>
              </a:solidFill>
              <a:latin typeface="Book Antiqua" pitchFamily="18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989850" y="3857610"/>
            <a:ext cx="5294313" cy="2911475"/>
            <a:chOff x="748" y="935"/>
            <a:chExt cx="4219" cy="2813"/>
          </a:xfrm>
        </p:grpSpPr>
        <p:pic>
          <p:nvPicPr>
            <p:cNvPr id="8" name="Picture 4" descr="01_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6" y="981"/>
              <a:ext cx="3492" cy="1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9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8423584"/>
                </p:ext>
              </p:extLst>
            </p:nvPr>
          </p:nvGraphicFramePr>
          <p:xfrm>
            <a:off x="1428" y="2659"/>
            <a:ext cx="3130" cy="10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25" name="工作表" r:id="rId5" imgW="2981325" imgH="1790700" progId="Excel.Sheet.8">
                    <p:embed/>
                  </p:oleObj>
                </mc:Choice>
                <mc:Fallback>
                  <p:oleObj name="工作表" r:id="rId5" imgW="2981325" imgH="1790700" progId="Excel.Sheet.8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5269" t="56734" r="11957" b="4643"/>
                        <a:stretch>
                          <a:fillRect/>
                        </a:stretch>
                      </p:blipFill>
                      <p:spPr bwMode="auto">
                        <a:xfrm>
                          <a:off x="1428" y="2659"/>
                          <a:ext cx="3130" cy="10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748" y="935"/>
              <a:ext cx="4219" cy="2813"/>
            </a:xfrm>
            <a:prstGeom prst="rect">
              <a:avLst/>
            </a:prstGeom>
            <a:noFill/>
            <a:ln w="9525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2778" y="2115"/>
              <a:ext cx="1033" cy="6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800" dirty="0">
                  <a:solidFill>
                    <a:srgbClr val="000000"/>
                  </a:solidFill>
                  <a:ea typeface="標楷體" pitchFamily="65" charset="-120"/>
                </a:rPr>
                <a:t>抽樣</a:t>
              </a:r>
            </a:p>
            <a:p>
              <a:pPr algn="ctr"/>
              <a:r>
                <a:rPr kumimoji="1" lang="en-US" altLang="zh-TW" sz="1800" dirty="0">
                  <a:solidFill>
                    <a:srgbClr val="000000"/>
                  </a:solidFill>
                  <a:ea typeface="標楷體" pitchFamily="65" charset="-120"/>
                </a:rPr>
                <a:t>(Sampling)</a:t>
              </a:r>
              <a:endParaRPr kumimoji="1" lang="zh-TW" altLang="en-US" sz="1800" dirty="0">
                <a:solidFill>
                  <a:srgbClr val="000000"/>
                </a:solidFill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531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600" i="1" dirty="0" smtClean="0"/>
              <a:t>Area under the Standard Normal Distribution Curve</a:t>
            </a:r>
            <a:endParaRPr lang="en-US" altLang="zh-TW" sz="3600" dirty="0" smtClean="0"/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BA03C9D-94D1-45E5-B337-38D1E0AF8608}" type="slidenum">
              <a:rPr lang="en-US" altLang="zh-TW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3175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71600"/>
            <a:ext cx="5962650" cy="169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0224" y="3276601"/>
            <a:ext cx="5739684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5105400"/>
            <a:ext cx="75533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0169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666750"/>
          </a:xfrm>
        </p:spPr>
        <p:txBody>
          <a:bodyPr/>
          <a:lstStyle/>
          <a:p>
            <a:r>
              <a:rPr lang="en-US" altLang="zh-TW" dirty="0" smtClean="0"/>
              <a:t>Exercise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35475"/>
          </a:xfrm>
        </p:spPr>
        <p:txBody>
          <a:bodyPr/>
          <a:lstStyle/>
          <a:p>
            <a:r>
              <a:rPr lang="en-US" altLang="zh-TW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P(-1.2&lt;Z&lt;2.85)=</a:t>
            </a:r>
          </a:p>
          <a:p>
            <a:endParaRPr lang="en-US" altLang="zh-TW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P(0.23&lt;Z&lt;2.03)=</a:t>
            </a:r>
          </a:p>
          <a:p>
            <a:endParaRPr lang="en-US" altLang="zh-TW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P(-2.33&lt;Z&lt;-0.50)=</a:t>
            </a:r>
          </a:p>
          <a:p>
            <a:endParaRPr lang="en-US" altLang="zh-TW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P( |Z|&lt;0.25)=</a:t>
            </a:r>
          </a:p>
          <a:p>
            <a:endParaRPr lang="en-US" altLang="zh-TW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P(|Z|&gt;1.50)=</a:t>
            </a:r>
            <a:endParaRPr lang="zh-TW" altLang="en-US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6" name="內容版面配置區 7"/>
          <p:cNvSpPr txBox="1">
            <a:spLocks/>
          </p:cNvSpPr>
          <p:nvPr/>
        </p:nvSpPr>
        <p:spPr bwMode="auto">
          <a:xfrm>
            <a:off x="5029200" y="1600200"/>
            <a:ext cx="3886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P(a&lt;Z&lt;1.58) = 0.3442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a=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P(1.25&lt;Z&lt;b) = 0.0994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b=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P(-2.58&lt;Z&lt;b) = 0.8373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160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</a:t>
            </a:r>
            <a:r>
              <a:rPr lang="en-US" altLang="zh-TW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distribution</a:t>
            </a:r>
            <a:endParaRPr lang="zh-TW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</a:blip>
          <a:srcRect l="42168" t="37500" r="29723" b="36458"/>
          <a:stretch>
            <a:fillRect/>
          </a:stretch>
        </p:blipFill>
        <p:spPr bwMode="auto">
          <a:xfrm>
            <a:off x="1066800" y="2286000"/>
            <a:ext cx="7162800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762000" y="2514600"/>
            <a:ext cx="323056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</a:t>
            </a:r>
            <a:r>
              <a:rPr lang="en-US" altLang="zh-TW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altLang="zh-TW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family of curves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0140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smtClean="0"/>
              <a:t>Degrees of Freedom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001000" cy="44196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symbol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d.f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will be used for </a:t>
            </a:r>
            <a:r>
              <a:rPr lang="en-US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degrees of freedom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degrees of freedom for a confidence interval for the mean are found by subtracting 1 from the sample size. That is,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d.f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 =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n - 1.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Note: For some statistical tests used later in this book, the degrees of freedom are not equal to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n - 1.</a:t>
            </a:r>
          </a:p>
        </p:txBody>
      </p:sp>
    </p:spTree>
    <p:extLst>
      <p:ext uri="{BB962C8B-B14F-4D97-AF65-F5344CB8AC3E}">
        <p14:creationId xmlns:p14="http://schemas.microsoft.com/office/powerpoint/2010/main" val="2435912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371600"/>
            <a:ext cx="8077200" cy="14478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Find the </a:t>
            </a:r>
            <a:r>
              <a:rPr lang="en-US" altLang="zh-TW" sz="24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</a:t>
            </a:r>
            <a:r>
              <a:rPr lang="el-GR" altLang="zh-TW" sz="2400" i="1" baseline="-250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α</a:t>
            </a:r>
            <a:r>
              <a:rPr lang="en-US" altLang="zh-TW" sz="2400" baseline="-250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/2</a:t>
            </a:r>
            <a:r>
              <a:rPr lang="en-US" altLang="zh-TW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value for a 95% confidence interval when the sample size is 22.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10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Degrees of freedom are </a:t>
            </a:r>
            <a:r>
              <a:rPr lang="en-US" altLang="zh-TW" sz="2400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d.f</a:t>
            </a:r>
            <a:r>
              <a:rPr lang="en-US" altLang="zh-TW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. = 21</a:t>
            </a:r>
            <a:r>
              <a:rPr lang="en-US" altLang="zh-TW" sz="2400" i="1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.  </a:t>
            </a:r>
            <a:endParaRPr lang="en-US" altLang="zh-TW" sz="24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3" cstate="print"/>
          <a:srcRect t="47125"/>
          <a:stretch>
            <a:fillRect/>
          </a:stretch>
        </p:blipFill>
        <p:spPr bwMode="auto">
          <a:xfrm>
            <a:off x="598488" y="4057650"/>
            <a:ext cx="7783512" cy="210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/>
          <a:srcRect b="68678"/>
          <a:stretch>
            <a:fillRect/>
          </a:stretch>
        </p:blipFill>
        <p:spPr bwMode="auto">
          <a:xfrm>
            <a:off x="598488" y="2811463"/>
            <a:ext cx="7783512" cy="124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600" i="1" dirty="0" smtClean="0"/>
              <a:t>Area under the t Distribution Curve</a:t>
            </a: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233616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Exercise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Find the value for each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TW" i="1" baseline="-250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i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baseline="-25000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=18 for the 99% confidence interval for the mean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TW" i="1" baseline="-250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i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baseline="-25000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=23 for the 95% confidence interval for the mean</a:t>
            </a:r>
            <a:endParaRPr lang="zh-TW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TW" i="1" baseline="-250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i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baseline="-25000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=15 for the 90% confidence interval for the mean</a:t>
            </a:r>
            <a:endParaRPr lang="zh-TW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117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533400" y="533400"/>
            <a:ext cx="8305800" cy="667512"/>
          </a:xfrm>
        </p:spPr>
        <p:txBody>
          <a:bodyPr/>
          <a:lstStyle/>
          <a:p>
            <a:pPr algn="ctr">
              <a:defRPr/>
            </a:pPr>
            <a:r>
              <a:rPr lang="en-US" altLang="zh-TW" sz="3600" b="1" dirty="0" smtClean="0"/>
              <a:t>When to use the </a:t>
            </a:r>
            <a:r>
              <a:rPr lang="en-US" altLang="zh-TW" sz="3600" b="1" i="1" dirty="0" smtClean="0"/>
              <a:t>z</a:t>
            </a:r>
            <a:r>
              <a:rPr lang="en-US" altLang="zh-TW" sz="3600" b="1" dirty="0" smtClean="0"/>
              <a:t> or </a:t>
            </a:r>
            <a:r>
              <a:rPr lang="en-US" altLang="zh-TW" sz="3600" b="1" i="1" dirty="0" smtClean="0"/>
              <a:t>t</a:t>
            </a:r>
            <a:r>
              <a:rPr lang="en-US" altLang="zh-TW" sz="3600" b="1" dirty="0" smtClean="0"/>
              <a:t> distribution</a:t>
            </a:r>
            <a:endParaRPr lang="zh-TW" altLang="en-US" sz="3600" b="1" dirty="0"/>
          </a:p>
        </p:txBody>
      </p:sp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35625" t="44000" r="16251" b="12000"/>
          <a:stretch>
            <a:fillRect/>
          </a:stretch>
        </p:blipFill>
        <p:spPr bwMode="auto">
          <a:xfrm>
            <a:off x="609600" y="1447800"/>
            <a:ext cx="81692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762000" y="6248400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3"/>
              </a:rPr>
              <a:t>Calculating the C.I. for a mean using a formula 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0470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30AC16-8D0D-4477-AB9F-CB2E6852D6D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15"/>
          <p:cNvSpPr txBox="1">
            <a:spLocks noGrp="1" noChangeArrowheads="1"/>
          </p:cNvSpPr>
          <p:nvPr/>
        </p:nvSpPr>
        <p:spPr bwMode="auto">
          <a:xfrm>
            <a:off x="6858000" y="65341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342" tIns="42672" rIns="85342" bIns="42672" anchor="b"/>
          <a:lstStyle/>
          <a:p>
            <a:pPr algn="r" defTabSz="852488"/>
            <a:fld id="{E33983D8-99C3-437A-98B2-A7CAF4BA1C5B}" type="slidenum">
              <a:rPr lang="en-US" sz="1000" smtClean="0"/>
              <a:pPr algn="r" defTabSz="852488"/>
              <a:t>28</a:t>
            </a:fld>
            <a:endParaRPr lang="en-US" sz="1000" dirty="0"/>
          </a:p>
        </p:txBody>
      </p:sp>
      <p:sp>
        <p:nvSpPr>
          <p:cNvPr id="106501" name="Rectangle 6"/>
          <p:cNvSpPr>
            <a:spLocks noChangeArrowheads="1"/>
          </p:cNvSpPr>
          <p:nvPr/>
        </p:nvSpPr>
        <p:spPr bwMode="auto">
          <a:xfrm>
            <a:off x="1066800" y="1752600"/>
            <a:ext cx="769620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342" tIns="42672" rIns="85342" bIns="42672" anchor="b"/>
          <a:lstStyle/>
          <a:p>
            <a:pPr algn="ctr" defTabSz="852488"/>
            <a:r>
              <a:rPr lang="en-US" altLang="zh-TW" sz="4800" b="1" dirty="0" smtClean="0">
                <a:solidFill>
                  <a:srgbClr val="000066"/>
                </a:solidFill>
              </a:rPr>
              <a:t>Confidence Intervals for one population parameter</a:t>
            </a: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>
          <a:xfrm>
            <a:off x="1371600" y="4486275"/>
            <a:ext cx="6400800" cy="1228725"/>
          </a:xfrm>
        </p:spPr>
        <p:txBody>
          <a:bodyPr/>
          <a:lstStyle/>
          <a:p>
            <a:r>
              <a:rPr lang="en-US" altLang="zh-TW" dirty="0" smtClean="0"/>
              <a:t>Mean, Proportion, Variance &amp; </a:t>
            </a:r>
          </a:p>
          <a:p>
            <a:r>
              <a:rPr lang="en-US" altLang="zh-TW" dirty="0" smtClean="0"/>
              <a:t>Standard Deviation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C1D24C-E6E8-4F64-BBCA-083FFDB4FAA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Learning Objectives</a:t>
            </a:r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65313"/>
            <a:ext cx="8001000" cy="4495800"/>
          </a:xfrm>
        </p:spPr>
        <p:txBody>
          <a:bodyPr/>
          <a:lstStyle/>
          <a:p>
            <a:pPr eaLnBrk="1" hangingPunct="1">
              <a:lnSpc>
                <a:spcPct val="85000"/>
              </a:lnSpc>
              <a:buFont typeface="Wingdings" pitchFamily="2" charset="2"/>
              <a:buNone/>
            </a:pPr>
            <a:r>
              <a:rPr lang="en-US" b="1" dirty="0" smtClean="0"/>
              <a:t>In this topic, you learn:</a:t>
            </a:r>
          </a:p>
          <a:p>
            <a:pPr eaLnBrk="1" hangingPunct="1">
              <a:lnSpc>
                <a:spcPct val="85000"/>
              </a:lnSpc>
              <a:buFont typeface="Wingdings" pitchFamily="2" charset="2"/>
              <a:buNone/>
            </a:pPr>
            <a:r>
              <a:rPr lang="en-US" sz="3600" dirty="0" smtClean="0"/>
              <a:t> 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SzPct val="100000"/>
            </a:pPr>
            <a:r>
              <a:rPr lang="en-US" sz="2400" dirty="0" smtClean="0"/>
              <a:t>To construct and interpret confidence interval estimates for the mean and the proportion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SzPct val="100000"/>
            </a:pPr>
            <a:r>
              <a:rPr lang="en-US" sz="2400" dirty="0" smtClean="0"/>
              <a:t>How to determine the sample size necessary to develop a confidence interval estimate for the mean or proportion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SzPct val="100000"/>
            </a:pPr>
            <a:r>
              <a:rPr lang="en-US" sz="2400" dirty="0" smtClean="0"/>
              <a:t>How to use confidence interval estimates in auditing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686800" cy="609600"/>
          </a:xfrm>
        </p:spPr>
        <p:txBody>
          <a:bodyPr/>
          <a:lstStyle/>
          <a:p>
            <a:r>
              <a:rPr lang="en-US" altLang="zh-TW" sz="3200" dirty="0" smtClean="0">
                <a:ea typeface="新細明體" pitchFamily="18" charset="-120"/>
              </a:rPr>
              <a:t>Distributions of Population &amp; Sampling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077200" cy="4648200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altLang="zh-TW" b="1" dirty="0"/>
              <a:t>Population </a:t>
            </a:r>
            <a:r>
              <a:rPr lang="en-US" altLang="zh-TW" b="1" dirty="0" smtClean="0"/>
              <a:t>Distribution</a:t>
            </a:r>
          </a:p>
          <a:p>
            <a:pPr lvl="1"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dirty="0" smtClean="0"/>
              <a:t>The </a:t>
            </a:r>
            <a:r>
              <a:rPr lang="en-GB" b="1" i="1" u="sng" dirty="0" smtClean="0">
                <a:solidFill>
                  <a:srgbClr val="CC0000"/>
                </a:solidFill>
              </a:rPr>
              <a:t>population distribution</a:t>
            </a:r>
            <a:r>
              <a:rPr lang="en-GB" dirty="0" smtClean="0"/>
              <a:t> is the probability distribution of the population data.</a:t>
            </a:r>
            <a:endParaRPr lang="en-US" altLang="zh-TW" dirty="0"/>
          </a:p>
          <a:p>
            <a:pPr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altLang="zh-TW" b="1" dirty="0"/>
              <a:t>Sampling </a:t>
            </a:r>
            <a:r>
              <a:rPr lang="en-US" altLang="zh-TW" b="1" dirty="0" smtClean="0"/>
              <a:t>Distribution</a:t>
            </a:r>
          </a:p>
          <a:p>
            <a:pPr lvl="1"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altLang="zh-TW" dirty="0" smtClean="0"/>
              <a:t>In general, the probability distribution of a sample statistic is called its </a:t>
            </a:r>
            <a:r>
              <a:rPr lang="en-GB" altLang="zh-TW" b="1" i="1" u="sng" dirty="0" smtClean="0">
                <a:solidFill>
                  <a:srgbClr val="CC0000"/>
                </a:solidFill>
              </a:rPr>
              <a:t>sampling distribution</a:t>
            </a:r>
            <a:r>
              <a:rPr lang="en-GB" altLang="zh-TW" dirty="0" smtClean="0"/>
              <a:t>.</a:t>
            </a:r>
            <a:endParaRPr lang="en-US" altLang="zh-TW" dirty="0" smtClean="0"/>
          </a:p>
          <a:p>
            <a:pPr lvl="1">
              <a:lnSpc>
                <a:spcPct val="125000"/>
              </a:lnSpc>
              <a:spcBef>
                <a:spcPts val="600"/>
              </a:spcBef>
              <a:defRPr/>
            </a:pPr>
            <a:r>
              <a:rPr lang="en-GB" altLang="zh-TW" dirty="0" smtClean="0"/>
              <a:t>The probability distribution of      is called </a:t>
            </a:r>
            <a:r>
              <a:rPr lang="en-US" altLang="zh-TW" b="1" i="1" dirty="0" smtClean="0">
                <a:solidFill>
                  <a:srgbClr val="000099"/>
                </a:solidFill>
              </a:rPr>
              <a:t>sampling distribution of sample means</a:t>
            </a:r>
            <a:r>
              <a:rPr lang="en-GB" altLang="zh-TW" dirty="0" smtClean="0"/>
              <a:t>. </a:t>
            </a:r>
            <a:endParaRPr lang="zh-TW" altLang="en-US" dirty="0"/>
          </a:p>
        </p:txBody>
      </p:sp>
      <p:graphicFrame>
        <p:nvGraphicFramePr>
          <p:cNvPr id="107521" name="Object 2"/>
          <p:cNvGraphicFramePr>
            <a:graphicFrameLocks noChangeAspect="1"/>
          </p:cNvGraphicFramePr>
          <p:nvPr/>
        </p:nvGraphicFramePr>
        <p:xfrm>
          <a:off x="5257800" y="5064125"/>
          <a:ext cx="3714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49" name="方程式" r:id="rId3" imgW="114151" imgH="152202" progId="Equation.3">
                  <p:embed/>
                </p:oleObj>
              </mc:Choice>
              <mc:Fallback>
                <p:oleObj name="方程式" r:id="rId3" imgW="114151" imgH="152202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064125"/>
                        <a:ext cx="371475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3954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>
          <a:xfrm>
            <a:off x="1439863" y="228600"/>
            <a:ext cx="6642100" cy="990600"/>
          </a:xfrm>
        </p:spPr>
        <p:txBody>
          <a:bodyPr/>
          <a:lstStyle/>
          <a:p>
            <a:pPr defTabSz="914400" eaLnBrk="1" hangingPunct="1"/>
            <a:r>
              <a:rPr lang="en-US" b="1" dirty="0" smtClean="0"/>
              <a:t>Outline</a:t>
            </a:r>
          </a:p>
        </p:txBody>
      </p:sp>
      <p:sp>
        <p:nvSpPr>
          <p:cNvPr id="1136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305800" cy="4343400"/>
          </a:xfrm>
        </p:spPr>
        <p:txBody>
          <a:bodyPr/>
          <a:lstStyle/>
          <a:p>
            <a:pPr marL="342900" indent="-342900" defTabSz="914400" eaLnBrk="1" hangingPunct="1"/>
            <a:r>
              <a:rPr lang="en-US" sz="3200" dirty="0" smtClean="0"/>
              <a:t>Confidence Intervals for the </a:t>
            </a:r>
            <a:r>
              <a:rPr lang="en-US" sz="3200" dirty="0" smtClean="0">
                <a:solidFill>
                  <a:srgbClr val="0000FF"/>
                </a:solidFill>
              </a:rPr>
              <a:t>Population Mean, </a:t>
            </a:r>
            <a:r>
              <a:rPr lang="el-GR" sz="3200" dirty="0" smtClean="0">
                <a:solidFill>
                  <a:srgbClr val="0000FF"/>
                </a:solidFill>
                <a:cs typeface="Arial" charset="0"/>
                <a:sym typeface="Arial" charset="0"/>
              </a:rPr>
              <a:t>μ</a:t>
            </a:r>
            <a:endParaRPr lang="el-GR" sz="3200" dirty="0" smtClean="0">
              <a:solidFill>
                <a:srgbClr val="0000FF"/>
              </a:solidFill>
              <a:cs typeface="Arial" charset="0"/>
            </a:endParaRPr>
          </a:p>
          <a:p>
            <a:pPr marL="742950" lvl="1" indent="-285750" defTabSz="914400" eaLnBrk="1" hangingPunct="1"/>
            <a:r>
              <a:rPr lang="en-US" dirty="0" smtClean="0"/>
              <a:t>When population standard deviation </a:t>
            </a:r>
            <a:r>
              <a:rPr lang="el-GR" dirty="0" smtClean="0">
                <a:solidFill>
                  <a:srgbClr val="FF3300"/>
                </a:solidFill>
                <a:cs typeface="Arial" charset="0"/>
                <a:sym typeface="Arial" charset="0"/>
              </a:rPr>
              <a:t>σ</a:t>
            </a:r>
            <a:r>
              <a:rPr lang="en-US" dirty="0" smtClean="0">
                <a:solidFill>
                  <a:srgbClr val="FF3300"/>
                </a:solidFill>
              </a:rPr>
              <a:t> is known</a:t>
            </a:r>
          </a:p>
          <a:p>
            <a:pPr marL="742950" lvl="1" indent="-285750" defTabSz="914400" eaLnBrk="1" hangingPunct="1"/>
            <a:r>
              <a:rPr lang="en-US" dirty="0" smtClean="0"/>
              <a:t>When population standard deviation </a:t>
            </a:r>
            <a:r>
              <a:rPr lang="el-GR" dirty="0" smtClean="0">
                <a:solidFill>
                  <a:srgbClr val="FF3300"/>
                </a:solidFill>
                <a:cs typeface="Arial" charset="0"/>
                <a:sym typeface="Arial" charset="0"/>
              </a:rPr>
              <a:t>σ</a:t>
            </a:r>
            <a:r>
              <a:rPr lang="en-US" dirty="0" smtClean="0">
                <a:solidFill>
                  <a:srgbClr val="FF3300"/>
                </a:solidFill>
              </a:rPr>
              <a:t> is unknown</a:t>
            </a:r>
          </a:p>
          <a:p>
            <a:pPr marL="342900" indent="-342900" defTabSz="914400" eaLnBrk="1" hangingPunct="1"/>
            <a:r>
              <a:rPr lang="en-US" sz="3200" dirty="0" smtClean="0"/>
              <a:t>Confidence Intervals for the </a:t>
            </a:r>
            <a:r>
              <a:rPr lang="en-US" sz="3200" dirty="0" smtClean="0">
                <a:solidFill>
                  <a:srgbClr val="0000FF"/>
                </a:solidFill>
              </a:rPr>
              <a:t>Population Proportion, </a:t>
            </a:r>
            <a:r>
              <a:rPr lang="en-US" sz="3200" dirty="0" smtClean="0">
                <a:solidFill>
                  <a:srgbClr val="0000FF"/>
                </a:solidFill>
                <a:cs typeface="Arial" charset="0"/>
              </a:rPr>
              <a:t>p</a:t>
            </a:r>
            <a:endParaRPr lang="el-GR" sz="3200" dirty="0" smtClean="0">
              <a:cs typeface="Arial" charset="0"/>
            </a:endParaRPr>
          </a:p>
          <a:p>
            <a:pPr marL="342900" indent="-342900" defTabSz="914400" eaLnBrk="1" hangingPunct="1"/>
            <a:r>
              <a:rPr lang="en-US" sz="3200" dirty="0" smtClean="0"/>
              <a:t>Determining the </a:t>
            </a:r>
            <a:r>
              <a:rPr lang="en-US" sz="3200" dirty="0" smtClean="0">
                <a:solidFill>
                  <a:srgbClr val="0000FF"/>
                </a:solidFill>
              </a:rPr>
              <a:t>Required Sample Size</a:t>
            </a:r>
          </a:p>
          <a:p>
            <a:pPr marL="342900" indent="-342900" defTabSz="914400" eaLnBrk="1" hangingPunct="1"/>
            <a:endParaRPr lang="en-US" sz="3200" dirty="0" smtClean="0">
              <a:solidFill>
                <a:srgbClr val="0000FF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dirty="0">
                <a:ea typeface="新細明體" charset="-120"/>
              </a:rPr>
              <a:t>Introduction 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  <a:spcBef>
                <a:spcPct val="40000"/>
              </a:spcBef>
            </a:pPr>
            <a:r>
              <a:rPr lang="en-US" altLang="zh-TW" dirty="0" smtClean="0"/>
              <a:t>Estimate </a:t>
            </a:r>
          </a:p>
          <a:p>
            <a:pPr lvl="1" eaLnBrk="1" hangingPunct="1">
              <a:lnSpc>
                <a:spcPct val="105000"/>
              </a:lnSpc>
              <a:spcBef>
                <a:spcPct val="40000"/>
              </a:spcBef>
            </a:pPr>
            <a:r>
              <a:rPr lang="en-GB" altLang="zh-TW" dirty="0" smtClean="0"/>
              <a:t>The value(s) assigned to a population parameter based on the value of a sample statistic is called an </a:t>
            </a:r>
            <a:r>
              <a:rPr lang="en-GB" altLang="zh-TW" b="1" i="1" u="sng" dirty="0" smtClean="0">
                <a:solidFill>
                  <a:srgbClr val="800000"/>
                </a:solidFill>
              </a:rPr>
              <a:t>estimate</a:t>
            </a:r>
            <a:r>
              <a:rPr lang="en-GB" altLang="zh-TW" dirty="0" smtClean="0"/>
              <a:t>.</a:t>
            </a:r>
            <a:endParaRPr lang="en-US" altLang="zh-TW" dirty="0" smtClean="0"/>
          </a:p>
          <a:p>
            <a:pPr eaLnBrk="1" hangingPunct="1">
              <a:lnSpc>
                <a:spcPct val="105000"/>
              </a:lnSpc>
              <a:spcBef>
                <a:spcPct val="40000"/>
              </a:spcBef>
            </a:pPr>
            <a:r>
              <a:rPr lang="en-US" altLang="zh-TW" dirty="0" smtClean="0"/>
              <a:t>Estimator</a:t>
            </a:r>
          </a:p>
          <a:p>
            <a:pPr lvl="1" eaLnBrk="1" hangingPunct="1">
              <a:lnSpc>
                <a:spcPct val="105000"/>
              </a:lnSpc>
              <a:spcBef>
                <a:spcPct val="40000"/>
              </a:spcBef>
            </a:pPr>
            <a:r>
              <a:rPr lang="en-GB" altLang="zh-TW" dirty="0" smtClean="0"/>
              <a:t>The sample statistic used to estimate a population parameter is called an </a:t>
            </a:r>
            <a:r>
              <a:rPr lang="en-GB" altLang="zh-TW" b="1" i="1" u="sng" dirty="0" smtClean="0">
                <a:solidFill>
                  <a:srgbClr val="800000"/>
                </a:solidFill>
              </a:rPr>
              <a:t>estimator</a:t>
            </a:r>
            <a:r>
              <a:rPr lang="en-GB" altLang="zh-TW" dirty="0" smtClean="0"/>
              <a:t>.</a:t>
            </a:r>
            <a:endParaRPr lang="en-US" altLang="zh-TW" dirty="0" smtClean="0"/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36525" y="6432550"/>
            <a:ext cx="47640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200">
                <a:latin typeface="Tahoma" pitchFamily="34" charset="0"/>
              </a:rPr>
              <a:t>Source: P.S. Mann, Introductory Statistics, 5th ed. John Wiley, 2005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46482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TW" sz="3200" b="1" dirty="0">
                <a:ea typeface="新細明體" charset="-120"/>
              </a:rPr>
              <a:t>Estimation Procedure</a:t>
            </a:r>
            <a:endParaRPr lang="en-US" altLang="zh-TW" sz="3200" b="1" dirty="0">
              <a:ea typeface="新細明體" charset="-120"/>
            </a:endParaRP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0"/>
            <a:ext cx="8229600" cy="3505200"/>
          </a:xfrm>
        </p:spPr>
        <p:txBody>
          <a:bodyPr/>
          <a:lstStyle/>
          <a:p>
            <a:pPr marL="352425" indent="-352425" eaLnBrk="1" hangingPunct="1">
              <a:lnSpc>
                <a:spcPct val="110000"/>
              </a:lnSpc>
              <a:spcBef>
                <a:spcPct val="40000"/>
              </a:spcBef>
              <a:buClr>
                <a:srgbClr val="000000"/>
              </a:buClr>
              <a:buFont typeface="Wingdings" pitchFamily="2" charset="2"/>
              <a:buAutoNum type="arabicPeriod"/>
            </a:pPr>
            <a:r>
              <a:rPr lang="en-GB" altLang="zh-TW" sz="2800" dirty="0" smtClean="0"/>
              <a:t>Select a sample.</a:t>
            </a:r>
          </a:p>
          <a:p>
            <a:pPr marL="352425" indent="-352425" eaLnBrk="1" hangingPunct="1">
              <a:lnSpc>
                <a:spcPct val="110000"/>
              </a:lnSpc>
              <a:spcBef>
                <a:spcPct val="40000"/>
              </a:spcBef>
              <a:buClr>
                <a:srgbClr val="000000"/>
              </a:buClr>
              <a:buFont typeface="Wingdings" pitchFamily="2" charset="2"/>
              <a:buAutoNum type="arabicPeriod"/>
            </a:pPr>
            <a:r>
              <a:rPr lang="en-GB" altLang="zh-TW" sz="2800" dirty="0" smtClean="0"/>
              <a:t>Collect the required information from the members of the sample.</a:t>
            </a:r>
          </a:p>
          <a:p>
            <a:pPr marL="352425" indent="-352425" eaLnBrk="1" hangingPunct="1">
              <a:lnSpc>
                <a:spcPct val="110000"/>
              </a:lnSpc>
              <a:spcBef>
                <a:spcPct val="40000"/>
              </a:spcBef>
              <a:buClr>
                <a:srgbClr val="000000"/>
              </a:buClr>
              <a:buFont typeface="Wingdings" pitchFamily="2" charset="2"/>
              <a:buAutoNum type="arabicPeriod"/>
            </a:pPr>
            <a:r>
              <a:rPr lang="en-GB" altLang="zh-TW" sz="2800" dirty="0" smtClean="0"/>
              <a:t>Calculate the value of the sample statistic.</a:t>
            </a:r>
          </a:p>
          <a:p>
            <a:pPr marL="352425" indent="-352425" eaLnBrk="1" hangingPunct="1">
              <a:lnSpc>
                <a:spcPct val="110000"/>
              </a:lnSpc>
              <a:spcBef>
                <a:spcPct val="40000"/>
              </a:spcBef>
              <a:buClr>
                <a:srgbClr val="000000"/>
              </a:buClr>
              <a:buFont typeface="Wingdings" pitchFamily="2" charset="2"/>
              <a:buAutoNum type="arabicPeriod"/>
            </a:pPr>
            <a:r>
              <a:rPr lang="en-GB" altLang="zh-TW" sz="2800" dirty="0" smtClean="0"/>
              <a:t>Assign value(s) to the corresponding population parameter.</a:t>
            </a:r>
            <a:endParaRPr lang="en-US" altLang="zh-TW" sz="2800" dirty="0" smtClean="0"/>
          </a:p>
        </p:txBody>
      </p:sp>
      <p:sp>
        <p:nvSpPr>
          <p:cNvPr id="1030" name="Text Box 5"/>
          <p:cNvSpPr txBox="1">
            <a:spLocks noChangeArrowheads="1"/>
          </p:cNvSpPr>
          <p:nvPr/>
        </p:nvSpPr>
        <p:spPr bwMode="auto">
          <a:xfrm>
            <a:off x="136525" y="6432550"/>
            <a:ext cx="47640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200">
                <a:latin typeface="Tahoma" pitchFamily="34" charset="0"/>
              </a:rPr>
              <a:t>Source: P.S. Mann, Introductory Statistics, 5th ed. John Wiley, 2005</a:t>
            </a:r>
          </a:p>
        </p:txBody>
      </p:sp>
      <p:grpSp>
        <p:nvGrpSpPr>
          <p:cNvPr id="2" name="群組 15"/>
          <p:cNvGrpSpPr>
            <a:grpSpLocks/>
          </p:cNvGrpSpPr>
          <p:nvPr/>
        </p:nvGrpSpPr>
        <p:grpSpPr bwMode="auto">
          <a:xfrm>
            <a:off x="5410200" y="228600"/>
            <a:ext cx="3733800" cy="2454275"/>
            <a:chOff x="1419225" y="1819276"/>
            <a:chExt cx="5688013" cy="2987685"/>
          </a:xfrm>
        </p:grpSpPr>
        <p:grpSp>
          <p:nvGrpSpPr>
            <p:cNvPr id="3" name="Group 1116"/>
            <p:cNvGrpSpPr>
              <a:grpSpLocks/>
            </p:cNvGrpSpPr>
            <p:nvPr/>
          </p:nvGrpSpPr>
          <p:grpSpPr bwMode="auto">
            <a:xfrm>
              <a:off x="2295525" y="4213235"/>
              <a:ext cx="4116388" cy="593726"/>
              <a:chOff x="1734" y="3610"/>
              <a:chExt cx="2593" cy="374"/>
            </a:xfrm>
          </p:grpSpPr>
          <p:sp>
            <p:nvSpPr>
              <p:cNvPr id="1036" name="Text Box 1112"/>
              <p:cNvSpPr txBox="1">
                <a:spLocks noChangeArrowheads="1"/>
              </p:cNvSpPr>
              <p:nvPr/>
            </p:nvSpPr>
            <p:spPr bwMode="auto">
              <a:xfrm>
                <a:off x="1734" y="3610"/>
                <a:ext cx="330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TW" sz="3200">
                    <a:solidFill>
                      <a:srgbClr val="000000"/>
                    </a:solidFill>
                    <a:latin typeface="Times New Roman" pitchFamily="18" charset="0"/>
                  </a:rPr>
                  <a:t>μ</a:t>
                </a:r>
                <a:endParaRPr lang="zh-TW" altLang="en-US" sz="32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1026" name="Object 2"/>
              <p:cNvGraphicFramePr>
                <a:graphicFrameLocks noChangeAspect="1"/>
              </p:cNvGraphicFramePr>
              <p:nvPr/>
            </p:nvGraphicFramePr>
            <p:xfrm>
              <a:off x="4080" y="3692"/>
              <a:ext cx="247" cy="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701" name="方程式" r:id="rId3" imgW="114151" imgH="152202" progId="Equation.3">
                      <p:embed/>
                    </p:oleObj>
                  </mc:Choice>
                  <mc:Fallback>
                    <p:oleObj name="方程式" r:id="rId3" imgW="114151" imgH="152202" progId="Equation.3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3692"/>
                            <a:ext cx="247" cy="29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7" name="Line 1115"/>
              <p:cNvSpPr>
                <a:spLocks noChangeShapeType="1"/>
              </p:cNvSpPr>
              <p:nvPr/>
            </p:nvSpPr>
            <p:spPr bwMode="auto">
              <a:xfrm flipH="1">
                <a:off x="2206" y="3840"/>
                <a:ext cx="1874" cy="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prstDash val="sysDot"/>
                <a:miter lim="800000"/>
                <a:headEnd/>
                <a:tailEnd type="stealth" w="med" len="med"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</p:grpSp>
        <p:grpSp>
          <p:nvGrpSpPr>
            <p:cNvPr id="4" name="Group 1119"/>
            <p:cNvGrpSpPr>
              <a:grpSpLocks/>
            </p:cNvGrpSpPr>
            <p:nvPr/>
          </p:nvGrpSpPr>
          <p:grpSpPr bwMode="auto">
            <a:xfrm>
              <a:off x="1419225" y="1819276"/>
              <a:ext cx="5688013" cy="2697163"/>
              <a:chOff x="1182" y="1920"/>
              <a:chExt cx="3583" cy="1699"/>
            </a:xfrm>
          </p:grpSpPr>
          <p:pic>
            <p:nvPicPr>
              <p:cNvPr id="1034" name="Picture 1109" descr="01_0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82" y="1920"/>
                <a:ext cx="3492" cy="14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5" name="Text Box 1117"/>
              <p:cNvSpPr txBox="1">
                <a:spLocks noChangeArrowheads="1"/>
              </p:cNvSpPr>
              <p:nvPr/>
            </p:nvSpPr>
            <p:spPr bwMode="auto">
              <a:xfrm>
                <a:off x="1548" y="3312"/>
                <a:ext cx="3217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2000">
                    <a:solidFill>
                      <a:srgbClr val="000000"/>
                    </a:solidFill>
                    <a:latin typeface="Tahoma" pitchFamily="34" charset="0"/>
                    <a:ea typeface="標楷體" pitchFamily="65" charset="-120"/>
                  </a:rPr>
                  <a:t>Parameter              Statistic</a:t>
                </a:r>
              </a:p>
            </p:txBody>
          </p:sp>
        </p:grpSp>
      </p:grpSp>
      <p:sp>
        <p:nvSpPr>
          <p:cNvPr id="14" name="投影片編號版面配置區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TW" b="1" dirty="0">
                <a:ea typeface="新細明體" charset="-120"/>
              </a:rPr>
              <a:t>Estimation Methods</a:t>
            </a:r>
            <a:endParaRPr lang="en-US" altLang="zh-TW" b="1" dirty="0">
              <a:ea typeface="新細明體" charset="-120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8229600" cy="40386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US" altLang="zh-TW" sz="2800" b="1" dirty="0" smtClean="0"/>
              <a:t>A Point Estimate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GB" altLang="zh-TW" dirty="0" smtClean="0"/>
              <a:t>The value of a sample statistic that is used to estimate a population parameter is called a </a:t>
            </a:r>
            <a:r>
              <a:rPr lang="en-GB" altLang="zh-TW" b="1" i="1" u="sng" dirty="0" smtClean="0">
                <a:solidFill>
                  <a:srgbClr val="800000"/>
                </a:solidFill>
              </a:rPr>
              <a:t>point estimate</a:t>
            </a:r>
            <a:r>
              <a:rPr lang="en-GB" altLang="zh-TW" dirty="0" smtClean="0"/>
              <a:t>.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</a:pPr>
            <a:endParaRPr lang="en-US" altLang="zh-TW" sz="1400" dirty="0" smtClean="0"/>
          </a:p>
          <a:p>
            <a:pPr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US" altLang="zh-TW" sz="2800" b="1" dirty="0" smtClean="0"/>
              <a:t>An Interval Estimate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GB" altLang="zh-TW" sz="2200" dirty="0" smtClean="0"/>
              <a:t>In </a:t>
            </a:r>
            <a:r>
              <a:rPr lang="en-GB" altLang="zh-TW" sz="2200" b="1" i="1" u="sng" dirty="0" smtClean="0">
                <a:solidFill>
                  <a:srgbClr val="800000"/>
                </a:solidFill>
              </a:rPr>
              <a:t>interval estimation</a:t>
            </a:r>
            <a:r>
              <a:rPr lang="en-GB" altLang="zh-TW" sz="2200" dirty="0" smtClean="0"/>
              <a:t>, an interval is constructed around the point estimate, and it is stated that this interval is likely to contain the corresponding population parameter.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None/>
            </a:pPr>
            <a:endParaRPr lang="zh-TW" altLang="en-US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                                                                                               </a:t>
            </a:r>
            <a:endParaRPr lang="zh-TW" altLang="en-US" dirty="0"/>
          </a:p>
        </p:txBody>
      </p:sp>
      <p:grpSp>
        <p:nvGrpSpPr>
          <p:cNvPr id="3" name="Group 386"/>
          <p:cNvGrpSpPr>
            <a:grpSpLocks/>
          </p:cNvGrpSpPr>
          <p:nvPr/>
        </p:nvGrpSpPr>
        <p:grpSpPr bwMode="auto">
          <a:xfrm>
            <a:off x="1752815" y="2473324"/>
            <a:ext cx="322049" cy="2746675"/>
            <a:chOff x="778" y="2104"/>
            <a:chExt cx="496" cy="951"/>
          </a:xfrm>
        </p:grpSpPr>
        <p:sp>
          <p:nvSpPr>
            <p:cNvPr id="6" name="Line 387"/>
            <p:cNvSpPr>
              <a:spLocks noChangeShapeType="1"/>
            </p:cNvSpPr>
            <p:nvPr/>
          </p:nvSpPr>
          <p:spPr bwMode="auto">
            <a:xfrm>
              <a:off x="778" y="2482"/>
              <a:ext cx="232" cy="1"/>
            </a:xfrm>
            <a:prstGeom prst="line">
              <a:avLst/>
            </a:prstGeom>
            <a:ln>
              <a:solidFill>
                <a:srgbClr val="0000CC"/>
              </a:solidFill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TW" altLang="en-US">
                <a:solidFill>
                  <a:srgbClr val="0000CC"/>
                </a:solidFill>
              </a:endParaRPr>
            </a:p>
          </p:txBody>
        </p:sp>
        <p:sp>
          <p:nvSpPr>
            <p:cNvPr id="7" name="Freeform 388"/>
            <p:cNvSpPr>
              <a:spLocks/>
            </p:cNvSpPr>
            <p:nvPr/>
          </p:nvSpPr>
          <p:spPr bwMode="auto">
            <a:xfrm>
              <a:off x="998" y="2104"/>
              <a:ext cx="276" cy="951"/>
            </a:xfrm>
            <a:custGeom>
              <a:avLst/>
              <a:gdLst/>
              <a:ahLst/>
              <a:cxnLst>
                <a:cxn ang="0">
                  <a:pos x="276" y="0"/>
                </a:cxn>
                <a:cxn ang="0">
                  <a:pos x="0" y="0"/>
                </a:cxn>
                <a:cxn ang="0">
                  <a:pos x="0" y="951"/>
                </a:cxn>
                <a:cxn ang="0">
                  <a:pos x="276" y="951"/>
                </a:cxn>
              </a:cxnLst>
              <a:rect l="0" t="0" r="r" b="b"/>
              <a:pathLst>
                <a:path w="276" h="951">
                  <a:moveTo>
                    <a:pt x="276" y="0"/>
                  </a:moveTo>
                  <a:lnTo>
                    <a:pt x="0" y="0"/>
                  </a:lnTo>
                  <a:lnTo>
                    <a:pt x="0" y="951"/>
                  </a:lnTo>
                  <a:lnTo>
                    <a:pt x="276" y="951"/>
                  </a:lnTo>
                </a:path>
              </a:pathLst>
            </a:custGeom>
            <a:ln>
              <a:solidFill>
                <a:srgbClr val="0000CC"/>
              </a:solidFill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TW" altLang="en-US">
                <a:solidFill>
                  <a:srgbClr val="0000CC"/>
                </a:solidFill>
              </a:endParaRPr>
            </a:p>
          </p:txBody>
        </p:sp>
      </p:grpSp>
      <p:grpSp>
        <p:nvGrpSpPr>
          <p:cNvPr id="4" name="Group 435"/>
          <p:cNvGrpSpPr>
            <a:grpSpLocks/>
          </p:cNvGrpSpPr>
          <p:nvPr/>
        </p:nvGrpSpPr>
        <p:grpSpPr bwMode="auto">
          <a:xfrm>
            <a:off x="4972051" y="1398587"/>
            <a:ext cx="331788" cy="2335213"/>
            <a:chOff x="3378" y="1022"/>
            <a:chExt cx="209" cy="1471"/>
          </a:xfrm>
        </p:grpSpPr>
        <p:grpSp>
          <p:nvGrpSpPr>
            <p:cNvPr id="5" name="Group 392"/>
            <p:cNvGrpSpPr>
              <a:grpSpLocks/>
            </p:cNvGrpSpPr>
            <p:nvPr/>
          </p:nvGrpSpPr>
          <p:grpSpPr bwMode="auto">
            <a:xfrm>
              <a:off x="3379" y="1022"/>
              <a:ext cx="208" cy="435"/>
              <a:chOff x="3324" y="2540"/>
              <a:chExt cx="507" cy="307"/>
            </a:xfrm>
          </p:grpSpPr>
          <p:sp>
            <p:nvSpPr>
              <p:cNvPr id="13" name="Line 393"/>
              <p:cNvSpPr>
                <a:spLocks noChangeShapeType="1"/>
              </p:cNvSpPr>
              <p:nvPr/>
            </p:nvSpPr>
            <p:spPr bwMode="auto">
              <a:xfrm>
                <a:off x="3324" y="2694"/>
                <a:ext cx="231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Freeform 394"/>
              <p:cNvSpPr>
                <a:spLocks/>
              </p:cNvSpPr>
              <p:nvPr/>
            </p:nvSpPr>
            <p:spPr bwMode="auto">
              <a:xfrm>
                <a:off x="3567" y="2540"/>
                <a:ext cx="264" cy="307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0"/>
                  </a:cxn>
                  <a:cxn ang="0">
                    <a:pos x="0" y="307"/>
                  </a:cxn>
                  <a:cxn ang="0">
                    <a:pos x="264" y="307"/>
                  </a:cxn>
                </a:cxnLst>
                <a:rect l="0" t="0" r="r" b="b"/>
                <a:pathLst>
                  <a:path w="264" h="307">
                    <a:moveTo>
                      <a:pt x="264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264" y="307"/>
                    </a:lnTo>
                  </a:path>
                </a:pathLst>
              </a:custGeom>
              <a:ln>
                <a:solidFill>
                  <a:srgbClr val="0000CC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395"/>
            <p:cNvGrpSpPr>
              <a:grpSpLocks/>
            </p:cNvGrpSpPr>
            <p:nvPr/>
          </p:nvGrpSpPr>
          <p:grpSpPr bwMode="auto">
            <a:xfrm>
              <a:off x="3378" y="2043"/>
              <a:ext cx="206" cy="450"/>
              <a:chOff x="3336" y="3337"/>
              <a:chExt cx="504" cy="340"/>
            </a:xfrm>
          </p:grpSpPr>
          <p:sp>
            <p:nvSpPr>
              <p:cNvPr id="11" name="Freeform 396"/>
              <p:cNvSpPr>
                <a:spLocks/>
              </p:cNvSpPr>
              <p:nvPr/>
            </p:nvSpPr>
            <p:spPr bwMode="auto">
              <a:xfrm>
                <a:off x="3580" y="3337"/>
                <a:ext cx="260" cy="340"/>
              </a:xfrm>
              <a:custGeom>
                <a:avLst/>
                <a:gdLst/>
                <a:ahLst/>
                <a:cxnLst>
                  <a:cxn ang="0">
                    <a:pos x="266" y="2"/>
                  </a:cxn>
                  <a:cxn ang="0">
                    <a:pos x="0" y="0"/>
                  </a:cxn>
                  <a:cxn ang="0">
                    <a:pos x="0" y="307"/>
                  </a:cxn>
                  <a:cxn ang="0">
                    <a:pos x="266" y="309"/>
                  </a:cxn>
                </a:cxnLst>
                <a:rect l="0" t="0" r="r" b="b"/>
                <a:pathLst>
                  <a:path w="266" h="309">
                    <a:moveTo>
                      <a:pt x="266" y="2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266" y="309"/>
                    </a:lnTo>
                  </a:path>
                </a:pathLst>
              </a:custGeom>
              <a:ln>
                <a:solidFill>
                  <a:srgbClr val="0000CC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Line 397"/>
              <p:cNvSpPr>
                <a:spLocks noChangeShapeType="1"/>
              </p:cNvSpPr>
              <p:nvPr/>
            </p:nvSpPr>
            <p:spPr bwMode="auto">
              <a:xfrm>
                <a:off x="3336" y="3532"/>
                <a:ext cx="230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9" name="Group 439"/>
          <p:cNvGrpSpPr>
            <a:grpSpLocks/>
          </p:cNvGrpSpPr>
          <p:nvPr/>
        </p:nvGrpSpPr>
        <p:grpSpPr bwMode="auto">
          <a:xfrm>
            <a:off x="381000" y="3246440"/>
            <a:ext cx="1371600" cy="609599"/>
            <a:chOff x="-75762" y="2197"/>
            <a:chExt cx="1371600" cy="384"/>
          </a:xfrm>
        </p:grpSpPr>
        <p:sp>
          <p:nvSpPr>
            <p:cNvPr id="16" name="AutoShape 399"/>
            <p:cNvSpPr>
              <a:spLocks noChangeArrowheads="1"/>
            </p:cNvSpPr>
            <p:nvPr/>
          </p:nvSpPr>
          <p:spPr bwMode="auto">
            <a:xfrm flipH="1">
              <a:off x="-75762" y="2197"/>
              <a:ext cx="1371600" cy="384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40000"/>
                <a:lumOff val="6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36000" rIns="36000" anchor="ctr"/>
            <a:lstStyle/>
            <a:p>
              <a:r>
                <a:rPr lang="zh-TW" altLang="en-US" b="1" dirty="0" smtClean="0">
                  <a:latin typeface="華康粗黑體" pitchFamily="49" charset="-120"/>
                  <a:ea typeface="華康粗黑體" pitchFamily="49" charset="-120"/>
                </a:rPr>
                <a:t>區間估計</a:t>
              </a:r>
            </a:p>
          </p:txBody>
        </p:sp>
        <p:sp>
          <p:nvSpPr>
            <p:cNvPr id="17" name="Rectangle 400"/>
            <p:cNvSpPr>
              <a:spLocks noChangeArrowheads="1"/>
            </p:cNvSpPr>
            <p:nvPr/>
          </p:nvSpPr>
          <p:spPr bwMode="auto">
            <a:xfrm>
              <a:off x="1095375" y="2300"/>
              <a:ext cx="65" cy="233"/>
            </a:xfrm>
            <a:prstGeom prst="rect">
              <a:avLst/>
            </a:prstGeom>
            <a:solidFill>
              <a:srgbClr val="0066CC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zh-TW" altLang="en-US" b="1" dirty="0">
                <a:latin typeface="華康粗黑體" pitchFamily="49" charset="-120"/>
                <a:ea typeface="華康粗黑體" pitchFamily="49" charset="-120"/>
              </a:endParaRPr>
            </a:p>
          </p:txBody>
        </p:sp>
      </p:grpSp>
      <p:grpSp>
        <p:nvGrpSpPr>
          <p:cNvPr id="10" name="Group 437"/>
          <p:cNvGrpSpPr>
            <a:grpSpLocks/>
          </p:cNvGrpSpPr>
          <p:nvPr/>
        </p:nvGrpSpPr>
        <p:grpSpPr bwMode="auto">
          <a:xfrm>
            <a:off x="3581402" y="1746678"/>
            <a:ext cx="350838" cy="3971925"/>
            <a:chOff x="2436" y="1256"/>
            <a:chExt cx="221" cy="2502"/>
          </a:xfrm>
        </p:grpSpPr>
        <p:grpSp>
          <p:nvGrpSpPr>
            <p:cNvPr id="15" name="Group 389"/>
            <p:cNvGrpSpPr>
              <a:grpSpLocks/>
            </p:cNvGrpSpPr>
            <p:nvPr/>
          </p:nvGrpSpPr>
          <p:grpSpPr bwMode="auto">
            <a:xfrm>
              <a:off x="2440" y="1256"/>
              <a:ext cx="207" cy="1056"/>
              <a:chOff x="2052" y="2715"/>
              <a:chExt cx="505" cy="815"/>
            </a:xfrm>
          </p:grpSpPr>
          <p:sp>
            <p:nvSpPr>
              <p:cNvPr id="23" name="Line 390"/>
              <p:cNvSpPr>
                <a:spLocks noChangeShapeType="1"/>
              </p:cNvSpPr>
              <p:nvPr/>
            </p:nvSpPr>
            <p:spPr bwMode="auto">
              <a:xfrm>
                <a:off x="2052" y="3068"/>
                <a:ext cx="232" cy="1"/>
              </a:xfrm>
              <a:prstGeom prst="line">
                <a:avLst/>
              </a:prstGeom>
              <a:ln>
                <a:solidFill>
                  <a:srgbClr val="0000CC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Freeform 391"/>
              <p:cNvSpPr>
                <a:spLocks/>
              </p:cNvSpPr>
              <p:nvPr/>
            </p:nvSpPr>
            <p:spPr bwMode="auto">
              <a:xfrm>
                <a:off x="2309" y="2715"/>
                <a:ext cx="248" cy="815"/>
              </a:xfrm>
              <a:custGeom>
                <a:avLst/>
                <a:gdLst/>
                <a:ahLst/>
                <a:cxnLst>
                  <a:cxn ang="0">
                    <a:pos x="266" y="0"/>
                  </a:cxn>
                  <a:cxn ang="0">
                    <a:pos x="0" y="0"/>
                  </a:cxn>
                  <a:cxn ang="0">
                    <a:pos x="0" y="617"/>
                  </a:cxn>
                  <a:cxn ang="0">
                    <a:pos x="266" y="617"/>
                  </a:cxn>
                </a:cxnLst>
                <a:rect l="0" t="0" r="r" b="b"/>
                <a:pathLst>
                  <a:path w="266" h="617">
                    <a:moveTo>
                      <a:pt x="266" y="0"/>
                    </a:moveTo>
                    <a:lnTo>
                      <a:pt x="0" y="0"/>
                    </a:lnTo>
                    <a:lnTo>
                      <a:pt x="0" y="617"/>
                    </a:lnTo>
                    <a:lnTo>
                      <a:pt x="266" y="617"/>
                    </a:lnTo>
                  </a:path>
                </a:pathLst>
              </a:custGeom>
              <a:ln>
                <a:solidFill>
                  <a:srgbClr val="0000CC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8" name="Group 404"/>
            <p:cNvGrpSpPr>
              <a:grpSpLocks/>
            </p:cNvGrpSpPr>
            <p:nvPr/>
          </p:nvGrpSpPr>
          <p:grpSpPr bwMode="auto">
            <a:xfrm>
              <a:off x="2436" y="3082"/>
              <a:ext cx="221" cy="676"/>
              <a:chOff x="2006" y="2096"/>
              <a:chExt cx="540" cy="249"/>
            </a:xfrm>
          </p:grpSpPr>
          <p:sp>
            <p:nvSpPr>
              <p:cNvPr id="21" name="Line 405"/>
              <p:cNvSpPr>
                <a:spLocks noChangeShapeType="1"/>
              </p:cNvSpPr>
              <p:nvPr/>
            </p:nvSpPr>
            <p:spPr bwMode="auto">
              <a:xfrm>
                <a:off x="2006" y="2229"/>
                <a:ext cx="230" cy="0"/>
              </a:xfrm>
              <a:prstGeom prst="line">
                <a:avLst/>
              </a:prstGeom>
              <a:ln>
                <a:solidFill>
                  <a:srgbClr val="0000CC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Freeform 406"/>
              <p:cNvSpPr>
                <a:spLocks/>
              </p:cNvSpPr>
              <p:nvPr/>
            </p:nvSpPr>
            <p:spPr bwMode="auto">
              <a:xfrm>
                <a:off x="2278" y="2096"/>
                <a:ext cx="268" cy="249"/>
              </a:xfrm>
              <a:custGeom>
                <a:avLst/>
                <a:gdLst/>
                <a:ahLst/>
                <a:cxnLst>
                  <a:cxn ang="0">
                    <a:pos x="266" y="0"/>
                  </a:cxn>
                  <a:cxn ang="0">
                    <a:pos x="0" y="0"/>
                  </a:cxn>
                  <a:cxn ang="0">
                    <a:pos x="0" y="307"/>
                  </a:cxn>
                  <a:cxn ang="0">
                    <a:pos x="268" y="309"/>
                  </a:cxn>
                </a:cxnLst>
                <a:rect l="0" t="0" r="r" b="b"/>
                <a:pathLst>
                  <a:path w="268" h="309">
                    <a:moveTo>
                      <a:pt x="266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268" y="309"/>
                    </a:lnTo>
                  </a:path>
                </a:pathLst>
              </a:custGeom>
              <a:ln>
                <a:solidFill>
                  <a:srgbClr val="0000CC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9" name="Group 438"/>
          <p:cNvGrpSpPr>
            <a:grpSpLocks/>
          </p:cNvGrpSpPr>
          <p:nvPr/>
        </p:nvGrpSpPr>
        <p:grpSpPr bwMode="auto">
          <a:xfrm>
            <a:off x="2074863" y="2284412"/>
            <a:ext cx="1512888" cy="3200401"/>
            <a:chOff x="1553" y="1580"/>
            <a:chExt cx="953" cy="2016"/>
          </a:xfrm>
        </p:grpSpPr>
        <p:sp>
          <p:nvSpPr>
            <p:cNvPr id="26" name="AutoShape 402"/>
            <p:cNvSpPr>
              <a:spLocks noChangeArrowheads="1"/>
            </p:cNvSpPr>
            <p:nvPr/>
          </p:nvSpPr>
          <p:spPr bwMode="auto">
            <a:xfrm>
              <a:off x="1557" y="1580"/>
              <a:ext cx="949" cy="283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>
              <a:solidFill>
                <a:srgbClr val="0000CC"/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zh-TW" altLang="en-US" sz="2200" b="1" dirty="0" smtClean="0">
                  <a:latin typeface="華康粗黑體" pitchFamily="49" charset="-120"/>
                  <a:ea typeface="華康粗黑體" pitchFamily="49" charset="-120"/>
                </a:rPr>
                <a:t>常態母體</a:t>
              </a:r>
            </a:p>
          </p:txBody>
        </p:sp>
        <p:sp>
          <p:nvSpPr>
            <p:cNvPr id="28" name="AutoShape 408"/>
            <p:cNvSpPr>
              <a:spLocks noChangeArrowheads="1"/>
            </p:cNvSpPr>
            <p:nvPr/>
          </p:nvSpPr>
          <p:spPr bwMode="auto">
            <a:xfrm>
              <a:off x="1553" y="3265"/>
              <a:ext cx="949" cy="331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>
              <a:solidFill>
                <a:srgbClr val="0000CC"/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TW" altLang="en-US" sz="2000" b="1" dirty="0" smtClean="0">
                  <a:latin typeface="華康粗黑體" pitchFamily="49" charset="-120"/>
                  <a:ea typeface="華康粗黑體" pitchFamily="49" charset="-120"/>
                </a:rPr>
                <a:t>點二項母體</a:t>
              </a:r>
            </a:p>
          </p:txBody>
        </p:sp>
      </p:grpSp>
      <p:grpSp>
        <p:nvGrpSpPr>
          <p:cNvPr id="20" name="Group 436"/>
          <p:cNvGrpSpPr>
            <a:grpSpLocks/>
          </p:cNvGrpSpPr>
          <p:nvPr/>
        </p:nvGrpSpPr>
        <p:grpSpPr bwMode="auto">
          <a:xfrm>
            <a:off x="3841751" y="1501775"/>
            <a:ext cx="2482851" cy="4521201"/>
            <a:chOff x="2666" y="1087"/>
            <a:chExt cx="1564" cy="2848"/>
          </a:xfrm>
        </p:grpSpPr>
        <p:sp>
          <p:nvSpPr>
            <p:cNvPr id="31" name="AutoShape 411"/>
            <p:cNvSpPr>
              <a:spLocks noChangeArrowheads="1"/>
            </p:cNvSpPr>
            <p:nvPr/>
          </p:nvSpPr>
          <p:spPr bwMode="auto">
            <a:xfrm>
              <a:off x="2668" y="2906"/>
              <a:ext cx="1274" cy="3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TW" altLang="en-US" sz="2200" b="1" dirty="0" smtClean="0">
                  <a:latin typeface="華康粗黑體" pitchFamily="49" charset="-120"/>
                  <a:ea typeface="華康粗黑體" pitchFamily="49" charset="-120"/>
                </a:rPr>
                <a:t>一個母體比例</a:t>
              </a:r>
            </a:p>
          </p:txBody>
        </p:sp>
        <p:sp>
          <p:nvSpPr>
            <p:cNvPr id="33" name="AutoShape 414"/>
            <p:cNvSpPr>
              <a:spLocks noChangeArrowheads="1"/>
            </p:cNvSpPr>
            <p:nvPr/>
          </p:nvSpPr>
          <p:spPr bwMode="auto">
            <a:xfrm>
              <a:off x="2667" y="3556"/>
              <a:ext cx="1563" cy="37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TW" altLang="en-US" sz="2000" b="1" dirty="0" smtClean="0">
                  <a:latin typeface="華康粗黑體" pitchFamily="49" charset="-120"/>
                  <a:ea typeface="華康粗黑體" pitchFamily="49" charset="-120"/>
                </a:rPr>
                <a:t>二個母體比例差</a:t>
              </a:r>
            </a:p>
          </p:txBody>
        </p:sp>
        <p:sp>
          <p:nvSpPr>
            <p:cNvPr id="34" name="Rectangle 415"/>
            <p:cNvSpPr>
              <a:spLocks noChangeArrowheads="1"/>
            </p:cNvSpPr>
            <p:nvPr/>
          </p:nvSpPr>
          <p:spPr bwMode="auto">
            <a:xfrm>
              <a:off x="2760" y="3398"/>
              <a:ext cx="0" cy="23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zh-TW" altLang="en-US" b="1" dirty="0">
                <a:latin typeface="華康粗黑體" pitchFamily="49" charset="-120"/>
                <a:ea typeface="華康粗黑體" pitchFamily="49" charset="-120"/>
              </a:endParaRPr>
            </a:p>
          </p:txBody>
        </p:sp>
        <p:sp>
          <p:nvSpPr>
            <p:cNvPr id="35" name="AutoShape 417"/>
            <p:cNvSpPr>
              <a:spLocks noChangeArrowheads="1"/>
            </p:cNvSpPr>
            <p:nvPr/>
          </p:nvSpPr>
          <p:spPr bwMode="auto">
            <a:xfrm>
              <a:off x="2672" y="1087"/>
              <a:ext cx="713" cy="283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 sz="2200" b="1" dirty="0" smtClean="0">
                  <a:latin typeface="華康粗黑體" pitchFamily="49" charset="-120"/>
                  <a:ea typeface="華康粗黑體" pitchFamily="49" charset="-120"/>
                </a:rPr>
                <a:t>平均數</a:t>
              </a:r>
              <a:endParaRPr lang="zh-TW" altLang="zh-TW" sz="2200" b="1" dirty="0"/>
            </a:p>
          </p:txBody>
        </p:sp>
        <p:sp>
          <p:nvSpPr>
            <p:cNvPr id="37" name="AutoShape 420"/>
            <p:cNvSpPr>
              <a:spLocks noChangeArrowheads="1"/>
            </p:cNvSpPr>
            <p:nvPr/>
          </p:nvSpPr>
          <p:spPr bwMode="auto">
            <a:xfrm>
              <a:off x="2666" y="2178"/>
              <a:ext cx="713" cy="283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 sz="2200" b="1" dirty="0" smtClean="0">
                  <a:latin typeface="華康粗黑體" pitchFamily="49" charset="-120"/>
                  <a:ea typeface="華康粗黑體" pitchFamily="49" charset="-120"/>
                </a:rPr>
                <a:t>變異數</a:t>
              </a:r>
            </a:p>
          </p:txBody>
        </p:sp>
        <p:sp>
          <p:nvSpPr>
            <p:cNvPr id="38" name="Rectangle 421"/>
            <p:cNvSpPr>
              <a:spLocks noChangeArrowheads="1"/>
            </p:cNvSpPr>
            <p:nvPr/>
          </p:nvSpPr>
          <p:spPr bwMode="auto">
            <a:xfrm>
              <a:off x="2742" y="1965"/>
              <a:ext cx="0" cy="213"/>
            </a:xfrm>
            <a:prstGeom prst="rect">
              <a:avLst/>
            </a:prstGeom>
            <a:solidFill>
              <a:srgbClr val="00CC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zh-TW" altLang="en-US" sz="2200" b="1" dirty="0">
                <a:latin typeface="華康粗黑體" pitchFamily="49" charset="-120"/>
                <a:ea typeface="華康粗黑體" pitchFamily="49" charset="-120"/>
              </a:endParaRPr>
            </a:p>
          </p:txBody>
        </p:sp>
      </p:grpSp>
      <p:grpSp>
        <p:nvGrpSpPr>
          <p:cNvPr id="25" name="Group 434"/>
          <p:cNvGrpSpPr>
            <a:grpSpLocks/>
          </p:cNvGrpSpPr>
          <p:nvPr/>
        </p:nvGrpSpPr>
        <p:grpSpPr bwMode="auto">
          <a:xfrm>
            <a:off x="5257801" y="1174750"/>
            <a:ext cx="2813051" cy="2863849"/>
            <a:chOff x="3558" y="881"/>
            <a:chExt cx="1772" cy="1804"/>
          </a:xfrm>
        </p:grpSpPr>
        <p:sp>
          <p:nvSpPr>
            <p:cNvPr id="50" name="AutoShape 423"/>
            <p:cNvSpPr>
              <a:spLocks noChangeArrowheads="1"/>
            </p:cNvSpPr>
            <p:nvPr/>
          </p:nvSpPr>
          <p:spPr bwMode="auto">
            <a:xfrm>
              <a:off x="3589" y="881"/>
              <a:ext cx="881" cy="283"/>
            </a:xfrm>
            <a:prstGeom prst="roundRect">
              <a:avLst>
                <a:gd name="adj" fmla="val 16667"/>
              </a:avLst>
            </a:prstGeom>
            <a:solidFill>
              <a:srgbClr val="F8BE1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TW" altLang="en-US" sz="2200" b="1" dirty="0" smtClean="0">
                  <a:latin typeface="華康粗黑體" pitchFamily="49" charset="-120"/>
                  <a:ea typeface="華康粗黑體" pitchFamily="49" charset="-120"/>
                </a:rPr>
                <a:t>一個母體</a:t>
              </a:r>
            </a:p>
          </p:txBody>
        </p:sp>
        <p:sp>
          <p:nvSpPr>
            <p:cNvPr id="48" name="AutoShape 426"/>
            <p:cNvSpPr>
              <a:spLocks noChangeArrowheads="1"/>
            </p:cNvSpPr>
            <p:nvPr/>
          </p:nvSpPr>
          <p:spPr bwMode="auto">
            <a:xfrm>
              <a:off x="3558" y="1903"/>
              <a:ext cx="866" cy="283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TW" altLang="en-US" sz="2200" b="1" dirty="0" smtClean="0">
                  <a:latin typeface="華康粗黑體" pitchFamily="49" charset="-120"/>
                  <a:ea typeface="華康粗黑體" pitchFamily="49" charset="-120"/>
                </a:rPr>
                <a:t>一個母體</a:t>
              </a:r>
            </a:p>
          </p:txBody>
        </p:sp>
        <p:sp>
          <p:nvSpPr>
            <p:cNvPr id="46" name="AutoShape 429"/>
            <p:cNvSpPr>
              <a:spLocks noChangeArrowheads="1"/>
            </p:cNvSpPr>
            <p:nvPr/>
          </p:nvSpPr>
          <p:spPr bwMode="auto">
            <a:xfrm>
              <a:off x="3558" y="2352"/>
              <a:ext cx="1751" cy="333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TW" altLang="en-US" sz="2200" b="1" dirty="0" smtClean="0">
                  <a:latin typeface="華康粗黑體" pitchFamily="49" charset="-120"/>
                  <a:ea typeface="華康粗黑體" pitchFamily="49" charset="-120"/>
                </a:rPr>
                <a:t>二個母體</a:t>
              </a:r>
              <a:r>
                <a:rPr lang="en-US" altLang="zh-TW" sz="2200" b="1" dirty="0" smtClean="0">
                  <a:latin typeface="華康粗黑體" pitchFamily="49" charset="-120"/>
                  <a:ea typeface="華康粗黑體" pitchFamily="49" charset="-120"/>
                </a:rPr>
                <a:t>(</a:t>
              </a:r>
              <a:r>
                <a:rPr lang="zh-TW" altLang="en-US" sz="2200" b="1" dirty="0" smtClean="0">
                  <a:latin typeface="華康粗黑體" pitchFamily="49" charset="-120"/>
                  <a:ea typeface="華康粗黑體" pitchFamily="49" charset="-120"/>
                </a:rPr>
                <a:t>變異數比</a:t>
              </a:r>
              <a:r>
                <a:rPr lang="en-US" altLang="zh-TW" sz="2200" b="1" dirty="0" smtClean="0">
                  <a:latin typeface="華康粗黑體" pitchFamily="49" charset="-120"/>
                  <a:ea typeface="華康粗黑體" pitchFamily="49" charset="-120"/>
                </a:rPr>
                <a:t>)</a:t>
              </a:r>
            </a:p>
          </p:txBody>
        </p:sp>
        <p:sp>
          <p:nvSpPr>
            <p:cNvPr id="44" name="AutoShape 432"/>
            <p:cNvSpPr>
              <a:spLocks noChangeArrowheads="1"/>
            </p:cNvSpPr>
            <p:nvPr/>
          </p:nvSpPr>
          <p:spPr bwMode="auto">
            <a:xfrm>
              <a:off x="3585" y="1417"/>
              <a:ext cx="1745" cy="2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TW" altLang="en-US" sz="2200" b="1" dirty="0" smtClean="0">
                  <a:latin typeface="華康粗黑體" pitchFamily="49" charset="-120"/>
                  <a:ea typeface="華康粗黑體" pitchFamily="49" charset="-120"/>
                </a:rPr>
                <a:t>二個母體</a:t>
              </a:r>
              <a:r>
                <a:rPr lang="en-US" altLang="zh-TW" sz="2200" b="1" dirty="0" smtClean="0">
                  <a:latin typeface="華康粗黑體" pitchFamily="49" charset="-120"/>
                  <a:ea typeface="華康粗黑體" pitchFamily="49" charset="-120"/>
                </a:rPr>
                <a:t>(</a:t>
              </a:r>
              <a:r>
                <a:rPr lang="zh-TW" altLang="en-US" sz="2200" b="1" dirty="0" smtClean="0">
                  <a:latin typeface="華康粗黑體" pitchFamily="49" charset="-120"/>
                  <a:ea typeface="華康粗黑體" pitchFamily="49" charset="-120"/>
                </a:rPr>
                <a:t>平均數差</a:t>
              </a:r>
              <a:r>
                <a:rPr lang="en-US" altLang="zh-TW" sz="2200" b="1" dirty="0" smtClean="0">
                  <a:latin typeface="華康粗黑體" pitchFamily="49" charset="-120"/>
                  <a:ea typeface="華康粗黑體" pitchFamily="49" charset="-120"/>
                </a:rPr>
                <a:t>)</a:t>
              </a:r>
            </a:p>
          </p:txBody>
        </p:sp>
      </p:grpSp>
      <p:sp>
        <p:nvSpPr>
          <p:cNvPr id="53" name="Rectangle 23"/>
          <p:cNvSpPr>
            <a:spLocks noRot="1" noChangeArrowheads="1"/>
          </p:cNvSpPr>
          <p:nvPr/>
        </p:nvSpPr>
        <p:spPr bwMode="auto">
          <a:xfrm>
            <a:off x="333375" y="6454775"/>
            <a:ext cx="24003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tx1">
                <a:alpha val="50000"/>
              </a:schemeClr>
            </a:outerShdw>
          </a:effectLst>
        </p:spPr>
        <p:txBody>
          <a:bodyPr anchor="ctr"/>
          <a:lstStyle/>
          <a:p>
            <a:pPr fontAlgn="ctr"/>
            <a:endParaRPr lang="zh-TW" altLang="en-US" sz="1600" b="1" dirty="0">
              <a:solidFill>
                <a:srgbClr val="000000"/>
              </a:solidFill>
              <a:latin typeface="華康粗黑體" pitchFamily="49" charset="-120"/>
              <a:ea typeface="華康粗黑體" pitchFamily="49" charset="-120"/>
            </a:endParaRPr>
          </a:p>
        </p:txBody>
      </p:sp>
      <p:sp>
        <p:nvSpPr>
          <p:cNvPr id="54" name="Rectangle 31"/>
          <p:cNvSpPr>
            <a:spLocks noChangeArrowheads="1"/>
          </p:cNvSpPr>
          <p:nvPr/>
        </p:nvSpPr>
        <p:spPr bwMode="auto">
          <a:xfrm>
            <a:off x="0" y="6469062"/>
            <a:ext cx="3409950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anchor="ctr"/>
          <a:lstStyle/>
          <a:p>
            <a:r>
              <a:rPr lang="zh-TW" altLang="en-US" sz="1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江建良，統計學，普林斯頓國際有限公司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09600" y="4086225"/>
            <a:ext cx="7854950" cy="1400175"/>
          </a:xfrm>
        </p:spPr>
        <p:txBody>
          <a:bodyPr/>
          <a:lstStyle/>
          <a:p>
            <a:pPr marR="0"/>
            <a:r>
              <a:rPr lang="en-US" altLang="zh-TW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Point and Confidence Interval Estimates for a Population Mean</a:t>
            </a:r>
            <a:endParaRPr lang="zh-TW" altLang="en-US" sz="4000" b="1" dirty="0" smtClean="0">
              <a:solidFill>
                <a:srgbClr val="002060"/>
              </a:solidFill>
              <a:effectLst>
                <a:outerShdw blurRad="38100" dist="38100" dir="2700000" algn="tl">
                  <a:srgbClr val="FFFFFF"/>
                </a:outerShdw>
              </a:effectLst>
              <a:cs typeface="Times New Roman" pitchFamily="18" charset="0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533400" y="1905000"/>
            <a:ext cx="7851648" cy="1219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Topic-1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cs typeface="Verdana" pitchFamily="34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C1D24C-E6E8-4F64-BBCA-083FFDB4FAA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3" y="228600"/>
            <a:ext cx="7088187" cy="990600"/>
          </a:xfrm>
        </p:spPr>
        <p:txBody>
          <a:bodyPr/>
          <a:lstStyle/>
          <a:p>
            <a:pPr defTabSz="914400" eaLnBrk="1" hangingPunct="1">
              <a:lnSpc>
                <a:spcPct val="80000"/>
              </a:lnSpc>
            </a:pPr>
            <a:r>
              <a:rPr lang="en-US" b="1" dirty="0" smtClean="0"/>
              <a:t>Point and Interval Estimates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8800"/>
            <a:ext cx="8001000" cy="1427162"/>
          </a:xfrm>
        </p:spPr>
        <p:txBody>
          <a:bodyPr/>
          <a:lstStyle/>
          <a:p>
            <a:pPr marL="342900" indent="-342900" defTabSz="914400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folHlink"/>
                </a:solidFill>
              </a:rPr>
              <a:t>point estimate</a:t>
            </a:r>
            <a:r>
              <a:rPr lang="en-US" dirty="0" smtClean="0"/>
              <a:t> is a single number, </a:t>
            </a:r>
          </a:p>
          <a:p>
            <a:pPr marL="342900" indent="-342900" defTabSz="914400"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folHlink"/>
                </a:solidFill>
              </a:rPr>
              <a:t>confidence interval</a:t>
            </a:r>
            <a:r>
              <a:rPr lang="en-US" dirty="0" smtClean="0"/>
              <a:t> provides additional information about the variability of the estimate</a:t>
            </a:r>
          </a:p>
        </p:txBody>
      </p:sp>
      <p:sp>
        <p:nvSpPr>
          <p:cNvPr id="22534" name="Line 4"/>
          <p:cNvSpPr>
            <a:spLocks noChangeShapeType="1"/>
          </p:cNvSpPr>
          <p:nvPr/>
        </p:nvSpPr>
        <p:spPr bwMode="auto">
          <a:xfrm>
            <a:off x="1219200" y="3886200"/>
            <a:ext cx="6553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Line 5"/>
          <p:cNvSpPr>
            <a:spLocks noChangeShapeType="1"/>
          </p:cNvSpPr>
          <p:nvPr/>
        </p:nvSpPr>
        <p:spPr bwMode="auto">
          <a:xfrm>
            <a:off x="1222375" y="36576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Line 6"/>
          <p:cNvSpPr>
            <a:spLocks noChangeShapeType="1"/>
          </p:cNvSpPr>
          <p:nvPr/>
        </p:nvSpPr>
        <p:spPr bwMode="auto">
          <a:xfrm>
            <a:off x="7775575" y="36576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AutoShape 7"/>
          <p:cNvSpPr>
            <a:spLocks noChangeArrowheads="1"/>
          </p:cNvSpPr>
          <p:nvPr/>
        </p:nvSpPr>
        <p:spPr bwMode="auto">
          <a:xfrm>
            <a:off x="4419600" y="3733800"/>
            <a:ext cx="152400" cy="304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2538" name="AutoShape 8"/>
          <p:cNvSpPr>
            <a:spLocks noChangeArrowheads="1"/>
          </p:cNvSpPr>
          <p:nvPr/>
        </p:nvSpPr>
        <p:spPr bwMode="auto">
          <a:xfrm>
            <a:off x="4422775" y="4114800"/>
            <a:ext cx="152400" cy="685800"/>
          </a:xfrm>
          <a:prstGeom prst="upArrow">
            <a:avLst>
              <a:gd name="adj1" fmla="val 50000"/>
              <a:gd name="adj2" fmla="val 1125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2539" name="Text Box 9"/>
          <p:cNvSpPr txBox="1">
            <a:spLocks noChangeArrowheads="1"/>
          </p:cNvSpPr>
          <p:nvPr/>
        </p:nvSpPr>
        <p:spPr bwMode="auto">
          <a:xfrm>
            <a:off x="2822575" y="4800600"/>
            <a:ext cx="3581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/>
              <a:t>Point Estimate</a:t>
            </a:r>
          </a:p>
        </p:txBody>
      </p:sp>
      <p:sp>
        <p:nvSpPr>
          <p:cNvPr id="22540" name="Text Box 10"/>
          <p:cNvSpPr txBox="1">
            <a:spLocks noChangeArrowheads="1"/>
          </p:cNvSpPr>
          <p:nvPr/>
        </p:nvSpPr>
        <p:spPr bwMode="auto">
          <a:xfrm>
            <a:off x="688975" y="4343400"/>
            <a:ext cx="1752600" cy="1127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000" b="1"/>
              <a:t>Lower </a:t>
            </a:r>
          </a:p>
          <a:p>
            <a:pPr eaLnBrk="0" hangingPunct="0">
              <a:spcBef>
                <a:spcPct val="20000"/>
              </a:spcBef>
            </a:pPr>
            <a:r>
              <a:rPr lang="en-US" sz="2000" b="1"/>
              <a:t>Confidence </a:t>
            </a:r>
          </a:p>
          <a:p>
            <a:pPr eaLnBrk="0" hangingPunct="0">
              <a:spcBef>
                <a:spcPct val="20000"/>
              </a:spcBef>
            </a:pPr>
            <a:r>
              <a:rPr lang="en-US" sz="2000" b="1"/>
              <a:t>Limit</a:t>
            </a:r>
          </a:p>
        </p:txBody>
      </p:sp>
      <p:sp>
        <p:nvSpPr>
          <p:cNvPr id="22541" name="Text Box 11"/>
          <p:cNvSpPr txBox="1">
            <a:spLocks noChangeArrowheads="1"/>
          </p:cNvSpPr>
          <p:nvPr/>
        </p:nvSpPr>
        <p:spPr bwMode="auto">
          <a:xfrm>
            <a:off x="7242175" y="4267200"/>
            <a:ext cx="1676400" cy="1127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000" b="1"/>
              <a:t>Upper</a:t>
            </a:r>
          </a:p>
          <a:p>
            <a:pPr eaLnBrk="0" hangingPunct="0">
              <a:spcBef>
                <a:spcPct val="20000"/>
              </a:spcBef>
            </a:pPr>
            <a:r>
              <a:rPr lang="en-US" sz="2000" b="1"/>
              <a:t>Confidence </a:t>
            </a:r>
          </a:p>
          <a:p>
            <a:pPr eaLnBrk="0" hangingPunct="0">
              <a:spcBef>
                <a:spcPct val="20000"/>
              </a:spcBef>
            </a:pPr>
            <a:r>
              <a:rPr lang="en-US" sz="2000" b="1"/>
              <a:t>Limit</a:t>
            </a:r>
          </a:p>
        </p:txBody>
      </p:sp>
      <p:sp>
        <p:nvSpPr>
          <p:cNvPr id="22542" name="Line 12"/>
          <p:cNvSpPr>
            <a:spLocks noChangeShapeType="1"/>
          </p:cNvSpPr>
          <p:nvPr/>
        </p:nvSpPr>
        <p:spPr bwMode="auto">
          <a:xfrm>
            <a:off x="1219200" y="5486400"/>
            <a:ext cx="65532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lg" len="lg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2543" name="Text Box 13"/>
          <p:cNvSpPr txBox="1">
            <a:spLocks noChangeArrowheads="1"/>
          </p:cNvSpPr>
          <p:nvPr/>
        </p:nvSpPr>
        <p:spPr bwMode="auto">
          <a:xfrm>
            <a:off x="2743200" y="5486400"/>
            <a:ext cx="3581400" cy="676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>
                <a:solidFill>
                  <a:schemeClr val="hlink"/>
                </a:solidFill>
              </a:rPr>
              <a:t>Width of </a:t>
            </a:r>
          </a:p>
          <a:p>
            <a:pPr algn="ctr" eaLnBrk="0" hangingPunct="0">
              <a:lnSpc>
                <a:spcPct val="10000"/>
              </a:lnSpc>
              <a:spcBef>
                <a:spcPct val="50000"/>
              </a:spcBef>
            </a:pPr>
            <a:r>
              <a:rPr lang="en-US" b="1">
                <a:solidFill>
                  <a:schemeClr val="hlink"/>
                </a:solidFill>
              </a:rPr>
              <a:t>confidence interval</a:t>
            </a:r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6"/>
          <p:cNvSpPr>
            <a:spLocks noChangeArrowheads="1"/>
          </p:cNvSpPr>
          <p:nvPr/>
        </p:nvSpPr>
        <p:spPr bwMode="auto">
          <a:xfrm>
            <a:off x="762000" y="2514600"/>
            <a:ext cx="4291013" cy="1184275"/>
          </a:xfrm>
          <a:prstGeom prst="rect">
            <a:avLst/>
          </a:prstGeom>
          <a:solidFill>
            <a:srgbClr val="C7DAF7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We can estimate a </a:t>
            </a:r>
          </a:p>
          <a:p>
            <a:pPr algn="ctr" eaLnBrk="0" hangingPunct="0"/>
            <a:r>
              <a:rPr lang="en-US">
                <a:solidFill>
                  <a:srgbClr val="000000"/>
                </a:solidFill>
              </a:rPr>
              <a:t>Population Parameter …</a:t>
            </a:r>
          </a:p>
          <a:p>
            <a:pPr algn="ctr"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23557" name="Rectangle 2"/>
          <p:cNvSpPr>
            <a:spLocks noChangeArrowheads="1"/>
          </p:cNvSpPr>
          <p:nvPr/>
        </p:nvSpPr>
        <p:spPr bwMode="auto">
          <a:xfrm>
            <a:off x="762000" y="3657600"/>
            <a:ext cx="2590800" cy="1524000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3558" name="Rectangle 3"/>
          <p:cNvSpPr>
            <a:spLocks noChangeArrowheads="1"/>
          </p:cNvSpPr>
          <p:nvPr/>
        </p:nvSpPr>
        <p:spPr bwMode="auto">
          <a:xfrm>
            <a:off x="5053013" y="3581400"/>
            <a:ext cx="3276600" cy="1600200"/>
          </a:xfrm>
          <a:prstGeom prst="rect">
            <a:avLst/>
          </a:prstGeom>
          <a:solidFill>
            <a:srgbClr val="FDE0B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3559" name="Rectangle 4"/>
          <p:cNvSpPr>
            <a:spLocks noChangeArrowheads="1"/>
          </p:cNvSpPr>
          <p:nvPr/>
        </p:nvSpPr>
        <p:spPr bwMode="auto">
          <a:xfrm>
            <a:off x="3300413" y="3581400"/>
            <a:ext cx="1752600" cy="1600200"/>
          </a:xfrm>
          <a:prstGeom prst="rect">
            <a:avLst/>
          </a:prstGeom>
          <a:solidFill>
            <a:srgbClr val="C7DAF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Point Estimates</a:t>
            </a:r>
          </a:p>
        </p:txBody>
      </p:sp>
      <p:sp>
        <p:nvSpPr>
          <p:cNvPr id="23561" name="Rectangle 7"/>
          <p:cNvSpPr>
            <a:spLocks noChangeArrowheads="1"/>
          </p:cNvSpPr>
          <p:nvPr/>
        </p:nvSpPr>
        <p:spPr bwMode="auto">
          <a:xfrm>
            <a:off x="5053013" y="2514600"/>
            <a:ext cx="3276600" cy="1184275"/>
          </a:xfrm>
          <a:prstGeom prst="rect">
            <a:avLst/>
          </a:prstGeom>
          <a:solidFill>
            <a:srgbClr val="FDE0BD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with a Sample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Statistic</a:t>
            </a:r>
          </a:p>
          <a:p>
            <a:pPr algn="ctr" eaLnBrk="0" hangingPunct="0"/>
            <a:r>
              <a:rPr lang="en-US">
                <a:solidFill>
                  <a:srgbClr val="000000"/>
                </a:solidFill>
              </a:rPr>
              <a:t>(a Point Estimate)</a:t>
            </a:r>
          </a:p>
        </p:txBody>
      </p:sp>
      <p:sp>
        <p:nvSpPr>
          <p:cNvPr id="23562" name="Rectangle 8"/>
          <p:cNvSpPr>
            <a:spLocks noChangeArrowheads="1"/>
          </p:cNvSpPr>
          <p:nvPr/>
        </p:nvSpPr>
        <p:spPr bwMode="auto">
          <a:xfrm>
            <a:off x="1395413" y="3810000"/>
            <a:ext cx="1073150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/>
              <a:t>Mean</a:t>
            </a:r>
          </a:p>
        </p:txBody>
      </p:sp>
      <p:sp>
        <p:nvSpPr>
          <p:cNvPr id="23563" name="Rectangle 9"/>
          <p:cNvSpPr>
            <a:spLocks noChangeArrowheads="1"/>
          </p:cNvSpPr>
          <p:nvPr/>
        </p:nvSpPr>
        <p:spPr bwMode="auto">
          <a:xfrm>
            <a:off x="1014413" y="4495800"/>
            <a:ext cx="1825625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800"/>
              <a:t>Proportion</a:t>
            </a:r>
          </a:p>
        </p:txBody>
      </p:sp>
      <p:sp>
        <p:nvSpPr>
          <p:cNvPr id="23564" name="Line 10"/>
          <p:cNvSpPr>
            <a:spLocks noChangeShapeType="1"/>
          </p:cNvSpPr>
          <p:nvPr/>
        </p:nvSpPr>
        <p:spPr bwMode="auto">
          <a:xfrm flipH="1">
            <a:off x="785813" y="4419600"/>
            <a:ext cx="7543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5" name="Line 11"/>
          <p:cNvSpPr>
            <a:spLocks noChangeShapeType="1"/>
          </p:cNvSpPr>
          <p:nvPr/>
        </p:nvSpPr>
        <p:spPr bwMode="auto">
          <a:xfrm>
            <a:off x="762000" y="2514600"/>
            <a:ext cx="0" cy="2667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Line 12"/>
          <p:cNvSpPr>
            <a:spLocks noChangeShapeType="1"/>
          </p:cNvSpPr>
          <p:nvPr/>
        </p:nvSpPr>
        <p:spPr bwMode="auto">
          <a:xfrm flipH="1">
            <a:off x="762000" y="3657600"/>
            <a:ext cx="7543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Line 13"/>
          <p:cNvSpPr>
            <a:spLocks noChangeShapeType="1"/>
          </p:cNvSpPr>
          <p:nvPr/>
        </p:nvSpPr>
        <p:spPr bwMode="auto">
          <a:xfrm>
            <a:off x="3300413" y="3657600"/>
            <a:ext cx="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Line 14"/>
          <p:cNvSpPr>
            <a:spLocks noChangeShapeType="1"/>
          </p:cNvSpPr>
          <p:nvPr/>
        </p:nvSpPr>
        <p:spPr bwMode="auto">
          <a:xfrm>
            <a:off x="5053013" y="2514600"/>
            <a:ext cx="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Line 15"/>
          <p:cNvSpPr>
            <a:spLocks noChangeShapeType="1"/>
          </p:cNvSpPr>
          <p:nvPr/>
        </p:nvSpPr>
        <p:spPr bwMode="auto">
          <a:xfrm>
            <a:off x="8329613" y="2514600"/>
            <a:ext cx="0" cy="2667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Line 16"/>
          <p:cNvSpPr>
            <a:spLocks noChangeShapeType="1"/>
          </p:cNvSpPr>
          <p:nvPr/>
        </p:nvSpPr>
        <p:spPr bwMode="auto">
          <a:xfrm flipH="1">
            <a:off x="762000" y="2514600"/>
            <a:ext cx="75676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1" name="Line 17"/>
          <p:cNvSpPr>
            <a:spLocks noChangeShapeType="1"/>
          </p:cNvSpPr>
          <p:nvPr/>
        </p:nvSpPr>
        <p:spPr bwMode="auto">
          <a:xfrm flipH="1">
            <a:off x="762000" y="5181600"/>
            <a:ext cx="75676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Rectangle 19"/>
          <p:cNvSpPr>
            <a:spLocks noChangeArrowheads="1"/>
          </p:cNvSpPr>
          <p:nvPr/>
        </p:nvSpPr>
        <p:spPr bwMode="auto">
          <a:xfrm>
            <a:off x="3833813" y="4419600"/>
            <a:ext cx="387928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endParaRPr lang="el-GR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76" name="Text Box 22"/>
          <p:cNvSpPr txBox="1">
            <a:spLocks noChangeArrowheads="1"/>
          </p:cNvSpPr>
          <p:nvPr/>
        </p:nvSpPr>
        <p:spPr bwMode="auto">
          <a:xfrm>
            <a:off x="3733800" y="3733800"/>
            <a:ext cx="609600" cy="5794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sz="3200" i="1" dirty="0">
                <a:latin typeface="Times New Roman" pitchFamily="18" charset="0"/>
                <a:cs typeface="Times New Roman" pitchFamily="18" charset="0"/>
              </a:rPr>
              <a:t>μ</a:t>
            </a:r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/>
        </p:nvGraphicFramePr>
        <p:xfrm>
          <a:off x="6248400" y="4495800"/>
          <a:ext cx="6985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36" name="Equation" r:id="rId3" imgW="126890" imgH="190335" progId="Equation.3">
                  <p:embed/>
                </p:oleObj>
              </mc:Choice>
              <mc:Fallback>
                <p:oleObj name="Equation" r:id="rId3" imgW="126890" imgH="190335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495800"/>
                        <a:ext cx="69850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物件 24"/>
          <p:cNvGraphicFramePr>
            <a:graphicFrameLocks noChangeAspect="1"/>
          </p:cNvGraphicFramePr>
          <p:nvPr/>
        </p:nvGraphicFramePr>
        <p:xfrm>
          <a:off x="6324600" y="3733800"/>
          <a:ext cx="457200" cy="58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37" name="Equation" r:id="rId5" imgW="152268" imgH="164957" progId="Equation.3">
                  <p:embed/>
                </p:oleObj>
              </mc:Choice>
              <mc:Fallback>
                <p:oleObj name="Equation" r:id="rId5" imgW="152268" imgH="164957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733800"/>
                        <a:ext cx="457200" cy="58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1871663" y="228600"/>
            <a:ext cx="5776912" cy="990600"/>
          </a:xfrm>
        </p:spPr>
        <p:txBody>
          <a:bodyPr/>
          <a:lstStyle/>
          <a:p>
            <a:pPr defTabSz="914400" eaLnBrk="1" hangingPunct="1"/>
            <a:r>
              <a:rPr lang="en-US" b="1" dirty="0" smtClean="0"/>
              <a:t>Confidence Intervals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65313"/>
            <a:ext cx="7696200" cy="4114800"/>
          </a:xfrm>
        </p:spPr>
        <p:txBody>
          <a:bodyPr/>
          <a:lstStyle/>
          <a:p>
            <a:pPr marL="342900" indent="-342900" defTabSz="914400" eaLnBrk="1" hangingPunct="1">
              <a:lnSpc>
                <a:spcPct val="90000"/>
              </a:lnSpc>
            </a:pPr>
            <a:r>
              <a:rPr lang="en-US" smtClean="0"/>
              <a:t>How much uncertainty is associated with a point estimate of a population parameter?</a:t>
            </a:r>
          </a:p>
          <a:p>
            <a:pPr marL="342900" indent="-342900" defTabSz="914400" eaLnBrk="1" hangingPunct="1">
              <a:lnSpc>
                <a:spcPct val="50000"/>
              </a:lnSpc>
            </a:pPr>
            <a:endParaRPr lang="en-US" smtClean="0"/>
          </a:p>
          <a:p>
            <a:pPr marL="342900" indent="-342900" defTabSz="914400" eaLnBrk="1" hangingPunct="1">
              <a:lnSpc>
                <a:spcPct val="90000"/>
              </a:lnSpc>
            </a:pPr>
            <a:r>
              <a:rPr lang="en-US" smtClean="0"/>
              <a:t>An </a:t>
            </a:r>
            <a:r>
              <a:rPr lang="en-US" smtClean="0">
                <a:solidFill>
                  <a:schemeClr val="folHlink"/>
                </a:solidFill>
              </a:rPr>
              <a:t>interval estimate</a:t>
            </a:r>
            <a:r>
              <a:rPr lang="en-US" smtClean="0"/>
              <a:t> provides more information about a population characteristic than does a </a:t>
            </a:r>
            <a:r>
              <a:rPr lang="en-US" smtClean="0">
                <a:solidFill>
                  <a:schemeClr val="folHlink"/>
                </a:solidFill>
              </a:rPr>
              <a:t>point estimate.</a:t>
            </a:r>
            <a:endParaRPr lang="en-US" smtClean="0"/>
          </a:p>
          <a:p>
            <a:pPr marL="342900" indent="-342900" defTabSz="914400" eaLnBrk="1" hangingPunct="1">
              <a:lnSpc>
                <a:spcPct val="50000"/>
              </a:lnSpc>
            </a:pPr>
            <a:endParaRPr lang="en-US" smtClean="0"/>
          </a:p>
          <a:p>
            <a:pPr marL="342900" indent="-342900" defTabSz="914400" eaLnBrk="1" hangingPunct="1">
              <a:lnSpc>
                <a:spcPct val="90000"/>
              </a:lnSpc>
            </a:pPr>
            <a:r>
              <a:rPr lang="en-US" smtClean="0">
                <a:solidFill>
                  <a:srgbClr val="0000FF"/>
                </a:solidFill>
              </a:rPr>
              <a:t>Such interval estimates are called </a:t>
            </a:r>
            <a:r>
              <a:rPr lang="en-US" smtClean="0">
                <a:solidFill>
                  <a:schemeClr val="hlink"/>
                </a:solidFill>
              </a:rPr>
              <a:t>confidence intervals.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383463" cy="990600"/>
          </a:xfrm>
        </p:spPr>
        <p:txBody>
          <a:bodyPr/>
          <a:lstStyle/>
          <a:p>
            <a:pPr eaLnBrk="1" hangingPunct="1"/>
            <a:r>
              <a:rPr lang="en-US" b="1" smtClean="0"/>
              <a:t>Confidence Interval Example</a:t>
            </a:r>
          </a:p>
        </p:txBody>
      </p:sp>
      <p:graphicFrame>
        <p:nvGraphicFramePr>
          <p:cNvPr id="217144" name="Group 56"/>
          <p:cNvGraphicFramePr>
            <a:graphicFrameLocks noGrp="1"/>
          </p:cNvGraphicFramePr>
          <p:nvPr>
            <p:ph idx="1"/>
          </p:nvPr>
        </p:nvGraphicFramePr>
        <p:xfrm>
          <a:off x="609600" y="2666999"/>
          <a:ext cx="7772400" cy="3823781"/>
        </p:xfrm>
        <a:graphic>
          <a:graphicData uri="http://schemas.openxmlformats.org/drawingml/2006/table">
            <a:tbl>
              <a:tblPr/>
              <a:tblGrid>
                <a:gridCol w="1555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2142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Sample #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Lower</a:t>
                      </a:r>
                    </a:p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Upper</a:t>
                      </a:r>
                    </a:p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Limit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Contain</a:t>
                      </a:r>
                    </a:p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µ?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93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362.30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356.42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368.18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457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369.50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363.62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375.38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196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354.12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365.88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93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362.12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356.24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368.00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196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373.88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368.00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379.76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770" name="Line 54"/>
          <p:cNvSpPr>
            <a:spLocks noChangeShapeType="1"/>
          </p:cNvSpPr>
          <p:nvPr/>
        </p:nvSpPr>
        <p:spPr bwMode="auto">
          <a:xfrm>
            <a:off x="2819400" y="2895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38E85-6AE4-4804-AB1C-98BAE32BDA9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7" name="Picture 5" descr="http://smartcanucks.ca/wp-content/uploads/2015/07/cereal-canada.jpg"/>
          <p:cNvPicPr>
            <a:picLocks noChangeAspect="1" noChangeArrowheads="1"/>
          </p:cNvPicPr>
          <p:nvPr/>
        </p:nvPicPr>
        <p:blipFill>
          <a:blip r:embed="rId2" cstate="print"/>
          <a:srcRect r="41795"/>
          <a:stretch>
            <a:fillRect/>
          </a:stretch>
        </p:blipFill>
        <p:spPr bwMode="auto">
          <a:xfrm>
            <a:off x="6831845" y="990600"/>
            <a:ext cx="2312155" cy="144780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838200" y="1676400"/>
            <a:ext cx="518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Population has </a:t>
            </a:r>
            <a:r>
              <a:rPr lang="en-US" altLang="zh-TW" dirty="0" smtClean="0">
                <a:cs typeface="Arial" charset="0"/>
              </a:rPr>
              <a:t>µ = 368 and </a:t>
            </a:r>
            <a:r>
              <a:rPr lang="el-GR" altLang="zh-TW" dirty="0" smtClean="0">
                <a:cs typeface="Arial" charset="0"/>
              </a:rPr>
              <a:t>σ</a:t>
            </a:r>
            <a:r>
              <a:rPr lang="en-US" altLang="zh-TW" dirty="0" smtClean="0">
                <a:cs typeface="Arial" charset="0"/>
              </a:rPr>
              <a:t> = 15.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3048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altLang="zh-TW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charset="-120"/>
              </a:rPr>
              <a:t>Distribution of Sample Means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76400"/>
            <a:ext cx="8077200" cy="3962400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50000"/>
              </a:spcBef>
              <a:defRPr/>
            </a:pPr>
            <a:r>
              <a:rPr lang="en-US" altLang="zh-TW" dirty="0"/>
              <a:t>A </a:t>
            </a:r>
            <a:r>
              <a:rPr lang="en-US" altLang="zh-TW" b="1" i="1" dirty="0">
                <a:solidFill>
                  <a:srgbClr val="000099"/>
                </a:solidFill>
              </a:rPr>
              <a:t>sampling distribution of sample means</a:t>
            </a:r>
            <a:r>
              <a:rPr lang="en-US" altLang="zh-TW" b="1" dirty="0">
                <a:solidFill>
                  <a:srgbClr val="000099"/>
                </a:solidFill>
              </a:rPr>
              <a:t> </a:t>
            </a:r>
            <a:r>
              <a:rPr lang="en-US" altLang="zh-TW" dirty="0"/>
              <a:t>is a distribution obtained by using the means computed from random samples of a specific size taken from a population.</a:t>
            </a:r>
          </a:p>
          <a:p>
            <a:pPr>
              <a:lnSpc>
                <a:spcPct val="105000"/>
              </a:lnSpc>
              <a:spcBef>
                <a:spcPct val="50000"/>
              </a:spcBef>
              <a:defRPr/>
            </a:pPr>
            <a:r>
              <a:rPr lang="en-US" altLang="zh-TW" b="1" i="1" dirty="0">
                <a:solidFill>
                  <a:srgbClr val="000099"/>
                </a:solidFill>
              </a:rPr>
              <a:t>Sampling error</a:t>
            </a:r>
            <a:r>
              <a:rPr lang="en-US" altLang="zh-TW" b="1" dirty="0">
                <a:solidFill>
                  <a:srgbClr val="000099"/>
                </a:solidFill>
              </a:rPr>
              <a:t> </a:t>
            </a:r>
            <a:r>
              <a:rPr lang="en-US" altLang="zh-TW" dirty="0"/>
              <a:t>is the difference between the sample measure and the corresponding population measure due to the fact that the sample is not a perfect representation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1928583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383463" cy="990600"/>
          </a:xfrm>
        </p:spPr>
        <p:txBody>
          <a:bodyPr/>
          <a:lstStyle/>
          <a:p>
            <a:pPr eaLnBrk="1" hangingPunct="1"/>
            <a:r>
              <a:rPr lang="en-US" b="1" dirty="0" smtClean="0"/>
              <a:t>Confidence Interval Example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 practice you only take one sample of size n</a:t>
            </a:r>
          </a:p>
          <a:p>
            <a:pPr eaLnBrk="1" hangingPunct="1"/>
            <a:r>
              <a:rPr lang="en-US" smtClean="0"/>
              <a:t>In practice you do not know </a:t>
            </a:r>
            <a:r>
              <a:rPr lang="en-US" smtClean="0">
                <a:cs typeface="Arial" charset="0"/>
              </a:rPr>
              <a:t>µ so you do not know if the interval actually contains µ</a:t>
            </a:r>
          </a:p>
          <a:p>
            <a:pPr eaLnBrk="1" hangingPunct="1"/>
            <a:r>
              <a:rPr lang="en-US" smtClean="0">
                <a:cs typeface="Arial" charset="0"/>
              </a:rPr>
              <a:t>However, you do know that 95% of the intervals formed in this manner will contain µ</a:t>
            </a:r>
          </a:p>
          <a:p>
            <a:pPr eaLnBrk="1" hangingPunct="1"/>
            <a:r>
              <a:rPr lang="en-US" smtClean="0">
                <a:cs typeface="Arial" charset="0"/>
              </a:rPr>
              <a:t>Thus, based on the one sample you actually selected, you can be 95% confident your interval will contain µ (this is a 95% </a:t>
            </a:r>
            <a:r>
              <a:rPr lang="en-US" smtClean="0">
                <a:solidFill>
                  <a:schemeClr val="folHlink"/>
                </a:solidFill>
                <a:cs typeface="Arial" charset="0"/>
              </a:rPr>
              <a:t>confidence interval</a:t>
            </a:r>
            <a:r>
              <a:rPr lang="en-US" smtClean="0">
                <a:cs typeface="Arial" charset="0"/>
              </a:rPr>
              <a:t>)</a:t>
            </a:r>
          </a:p>
        </p:txBody>
      </p:sp>
      <p:sp>
        <p:nvSpPr>
          <p:cNvPr id="31750" name="Rectangle 4"/>
          <p:cNvSpPr>
            <a:spLocks noChangeArrowheads="1"/>
          </p:cNvSpPr>
          <p:nvPr/>
        </p:nvSpPr>
        <p:spPr bwMode="auto">
          <a:xfrm>
            <a:off x="7162800" y="1219200"/>
            <a:ext cx="171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chemeClr val="tx2"/>
                </a:solidFill>
              </a:rPr>
              <a:t>(continued)</a:t>
            </a:r>
          </a:p>
        </p:txBody>
      </p:sp>
      <p:sp>
        <p:nvSpPr>
          <p:cNvPr id="31751" name="Text Box 5"/>
          <p:cNvSpPr txBox="1">
            <a:spLocks noChangeArrowheads="1"/>
          </p:cNvSpPr>
          <p:nvPr/>
        </p:nvSpPr>
        <p:spPr bwMode="auto">
          <a:xfrm>
            <a:off x="304800" y="5867400"/>
            <a:ext cx="7589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hlink"/>
                </a:solidFill>
              </a:rPr>
              <a:t>Note:  95% confidence is based on the fact that we used Z = 1.96.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Estimation Process</a:t>
            </a:r>
          </a:p>
        </p:txBody>
      </p:sp>
      <p:sp>
        <p:nvSpPr>
          <p:cNvPr id="126979" name="Freeform 3"/>
          <p:cNvSpPr>
            <a:spLocks/>
          </p:cNvSpPr>
          <p:nvPr/>
        </p:nvSpPr>
        <p:spPr bwMode="auto">
          <a:xfrm>
            <a:off x="304800" y="2362200"/>
            <a:ext cx="3021013" cy="3417888"/>
          </a:xfrm>
          <a:custGeom>
            <a:avLst/>
            <a:gdLst/>
            <a:ahLst/>
            <a:cxnLst>
              <a:cxn ang="0">
                <a:pos x="473" y="117"/>
              </a:cxn>
              <a:cxn ang="0">
                <a:pos x="349" y="184"/>
              </a:cxn>
              <a:cxn ang="0">
                <a:pos x="237" y="269"/>
              </a:cxn>
              <a:cxn ang="0">
                <a:pos x="145" y="372"/>
              </a:cxn>
              <a:cxn ang="0">
                <a:pos x="72" y="490"/>
              </a:cxn>
              <a:cxn ang="0">
                <a:pos x="23" y="619"/>
              </a:cxn>
              <a:cxn ang="0">
                <a:pos x="0" y="752"/>
              </a:cxn>
              <a:cxn ang="0">
                <a:pos x="3" y="885"/>
              </a:cxn>
              <a:cxn ang="0">
                <a:pos x="35" y="1018"/>
              </a:cxn>
              <a:cxn ang="0">
                <a:pos x="82" y="1168"/>
              </a:cxn>
              <a:cxn ang="0">
                <a:pos x="129" y="1311"/>
              </a:cxn>
              <a:cxn ang="0">
                <a:pos x="172" y="1444"/>
              </a:cxn>
              <a:cxn ang="0">
                <a:pos x="206" y="1564"/>
              </a:cxn>
              <a:cxn ang="0">
                <a:pos x="234" y="1659"/>
              </a:cxn>
              <a:cxn ang="0">
                <a:pos x="251" y="1732"/>
              </a:cxn>
              <a:cxn ang="0">
                <a:pos x="261" y="1778"/>
              </a:cxn>
              <a:cxn ang="0">
                <a:pos x="260" y="1796"/>
              </a:cxn>
              <a:cxn ang="0">
                <a:pos x="304" y="1890"/>
              </a:cxn>
              <a:cxn ang="0">
                <a:pos x="370" y="1971"/>
              </a:cxn>
              <a:cxn ang="0">
                <a:pos x="461" y="2045"/>
              </a:cxn>
              <a:cxn ang="0">
                <a:pos x="563" y="2096"/>
              </a:cxn>
              <a:cxn ang="0">
                <a:pos x="682" y="2135"/>
              </a:cxn>
              <a:cxn ang="0">
                <a:pos x="810" y="2152"/>
              </a:cxn>
              <a:cxn ang="0">
                <a:pos x="944" y="2149"/>
              </a:cxn>
              <a:cxn ang="0">
                <a:pos x="1077" y="2127"/>
              </a:cxn>
              <a:cxn ang="0">
                <a:pos x="1211" y="2084"/>
              </a:cxn>
              <a:cxn ang="0">
                <a:pos x="1342" y="2026"/>
              </a:cxn>
              <a:cxn ang="0">
                <a:pos x="1465" y="1960"/>
              </a:cxn>
              <a:cxn ang="0">
                <a:pos x="1573" y="1880"/>
              </a:cxn>
              <a:cxn ang="0">
                <a:pos x="1664" y="1794"/>
              </a:cxn>
              <a:cxn ang="0">
                <a:pos x="1732" y="1705"/>
              </a:cxn>
              <a:cxn ang="0">
                <a:pos x="1777" y="1613"/>
              </a:cxn>
              <a:cxn ang="0">
                <a:pos x="1798" y="1522"/>
              </a:cxn>
              <a:cxn ang="0">
                <a:pos x="1797" y="1437"/>
              </a:cxn>
              <a:cxn ang="0">
                <a:pos x="1767" y="1329"/>
              </a:cxn>
              <a:cxn ang="0">
                <a:pos x="1739" y="1199"/>
              </a:cxn>
              <a:cxn ang="0">
                <a:pos x="1728" y="1076"/>
              </a:cxn>
              <a:cxn ang="0">
                <a:pos x="1735" y="968"/>
              </a:cxn>
              <a:cxn ang="0">
                <a:pos x="1761" y="879"/>
              </a:cxn>
              <a:cxn ang="0">
                <a:pos x="1800" y="813"/>
              </a:cxn>
              <a:cxn ang="0">
                <a:pos x="1853" y="780"/>
              </a:cxn>
              <a:cxn ang="0">
                <a:pos x="1883" y="754"/>
              </a:cxn>
              <a:cxn ang="0">
                <a:pos x="1899" y="699"/>
              </a:cxn>
              <a:cxn ang="0">
                <a:pos x="1902" y="618"/>
              </a:cxn>
              <a:cxn ang="0">
                <a:pos x="1890" y="521"/>
              </a:cxn>
              <a:cxn ang="0">
                <a:pos x="1864" y="413"/>
              </a:cxn>
              <a:cxn ang="0">
                <a:pos x="1829" y="313"/>
              </a:cxn>
              <a:cxn ang="0">
                <a:pos x="1773" y="229"/>
              </a:cxn>
              <a:cxn ang="0">
                <a:pos x="1697" y="156"/>
              </a:cxn>
              <a:cxn ang="0">
                <a:pos x="1598" y="97"/>
              </a:cxn>
              <a:cxn ang="0">
                <a:pos x="1479" y="50"/>
              </a:cxn>
              <a:cxn ang="0">
                <a:pos x="1345" y="20"/>
              </a:cxn>
              <a:cxn ang="0">
                <a:pos x="1195" y="2"/>
              </a:cxn>
              <a:cxn ang="0">
                <a:pos x="1039" y="4"/>
              </a:cxn>
              <a:cxn ang="0">
                <a:pos x="875" y="17"/>
              </a:cxn>
              <a:cxn ang="0">
                <a:pos x="706" y="48"/>
              </a:cxn>
              <a:cxn ang="0">
                <a:pos x="540" y="93"/>
              </a:cxn>
            </a:cxnLst>
            <a:rect l="0" t="0" r="r" b="b"/>
            <a:pathLst>
              <a:path w="1903" h="2153">
                <a:moveTo>
                  <a:pt x="540" y="93"/>
                </a:moveTo>
                <a:lnTo>
                  <a:pt x="473" y="117"/>
                </a:lnTo>
                <a:lnTo>
                  <a:pt x="409" y="147"/>
                </a:lnTo>
                <a:lnTo>
                  <a:pt x="349" y="184"/>
                </a:lnTo>
                <a:lnTo>
                  <a:pt x="289" y="224"/>
                </a:lnTo>
                <a:lnTo>
                  <a:pt x="237" y="269"/>
                </a:lnTo>
                <a:lnTo>
                  <a:pt x="188" y="319"/>
                </a:lnTo>
                <a:lnTo>
                  <a:pt x="145" y="372"/>
                </a:lnTo>
                <a:lnTo>
                  <a:pt x="105" y="431"/>
                </a:lnTo>
                <a:lnTo>
                  <a:pt x="72" y="490"/>
                </a:lnTo>
                <a:lnTo>
                  <a:pt x="44" y="553"/>
                </a:lnTo>
                <a:lnTo>
                  <a:pt x="23" y="619"/>
                </a:lnTo>
                <a:lnTo>
                  <a:pt x="8" y="685"/>
                </a:lnTo>
                <a:lnTo>
                  <a:pt x="0" y="752"/>
                </a:lnTo>
                <a:lnTo>
                  <a:pt x="0" y="820"/>
                </a:lnTo>
                <a:lnTo>
                  <a:pt x="3" y="885"/>
                </a:lnTo>
                <a:lnTo>
                  <a:pt x="15" y="951"/>
                </a:lnTo>
                <a:lnTo>
                  <a:pt x="35" y="1018"/>
                </a:lnTo>
                <a:lnTo>
                  <a:pt x="60" y="1091"/>
                </a:lnTo>
                <a:lnTo>
                  <a:pt x="82" y="1168"/>
                </a:lnTo>
                <a:lnTo>
                  <a:pt x="107" y="1240"/>
                </a:lnTo>
                <a:lnTo>
                  <a:pt x="129" y="1311"/>
                </a:lnTo>
                <a:lnTo>
                  <a:pt x="151" y="1379"/>
                </a:lnTo>
                <a:lnTo>
                  <a:pt x="172" y="1444"/>
                </a:lnTo>
                <a:lnTo>
                  <a:pt x="188" y="1506"/>
                </a:lnTo>
                <a:lnTo>
                  <a:pt x="206" y="1564"/>
                </a:lnTo>
                <a:lnTo>
                  <a:pt x="220" y="1613"/>
                </a:lnTo>
                <a:lnTo>
                  <a:pt x="234" y="1659"/>
                </a:lnTo>
                <a:lnTo>
                  <a:pt x="244" y="1697"/>
                </a:lnTo>
                <a:lnTo>
                  <a:pt x="251" y="1732"/>
                </a:lnTo>
                <a:lnTo>
                  <a:pt x="257" y="1757"/>
                </a:lnTo>
                <a:lnTo>
                  <a:pt x="261" y="1778"/>
                </a:lnTo>
                <a:lnTo>
                  <a:pt x="262" y="1788"/>
                </a:lnTo>
                <a:lnTo>
                  <a:pt x="260" y="1796"/>
                </a:lnTo>
                <a:lnTo>
                  <a:pt x="279" y="1843"/>
                </a:lnTo>
                <a:lnTo>
                  <a:pt x="304" y="1890"/>
                </a:lnTo>
                <a:lnTo>
                  <a:pt x="333" y="1932"/>
                </a:lnTo>
                <a:lnTo>
                  <a:pt x="370" y="1971"/>
                </a:lnTo>
                <a:lnTo>
                  <a:pt x="413" y="2011"/>
                </a:lnTo>
                <a:lnTo>
                  <a:pt x="461" y="2045"/>
                </a:lnTo>
                <a:lnTo>
                  <a:pt x="511" y="2072"/>
                </a:lnTo>
                <a:lnTo>
                  <a:pt x="563" y="2096"/>
                </a:lnTo>
                <a:lnTo>
                  <a:pt x="622" y="2119"/>
                </a:lnTo>
                <a:lnTo>
                  <a:pt x="682" y="2135"/>
                </a:lnTo>
                <a:lnTo>
                  <a:pt x="746" y="2145"/>
                </a:lnTo>
                <a:lnTo>
                  <a:pt x="810" y="2152"/>
                </a:lnTo>
                <a:lnTo>
                  <a:pt x="876" y="2150"/>
                </a:lnTo>
                <a:lnTo>
                  <a:pt x="944" y="2149"/>
                </a:lnTo>
                <a:lnTo>
                  <a:pt x="1011" y="2139"/>
                </a:lnTo>
                <a:lnTo>
                  <a:pt x="1077" y="2127"/>
                </a:lnTo>
                <a:lnTo>
                  <a:pt x="1143" y="2109"/>
                </a:lnTo>
                <a:lnTo>
                  <a:pt x="1211" y="2084"/>
                </a:lnTo>
                <a:lnTo>
                  <a:pt x="1280" y="2056"/>
                </a:lnTo>
                <a:lnTo>
                  <a:pt x="1342" y="2026"/>
                </a:lnTo>
                <a:lnTo>
                  <a:pt x="1406" y="1992"/>
                </a:lnTo>
                <a:lnTo>
                  <a:pt x="1465" y="1960"/>
                </a:lnTo>
                <a:lnTo>
                  <a:pt x="1522" y="1919"/>
                </a:lnTo>
                <a:lnTo>
                  <a:pt x="1573" y="1880"/>
                </a:lnTo>
                <a:lnTo>
                  <a:pt x="1621" y="1837"/>
                </a:lnTo>
                <a:lnTo>
                  <a:pt x="1664" y="1794"/>
                </a:lnTo>
                <a:lnTo>
                  <a:pt x="1700" y="1751"/>
                </a:lnTo>
                <a:lnTo>
                  <a:pt x="1732" y="1705"/>
                </a:lnTo>
                <a:lnTo>
                  <a:pt x="1757" y="1659"/>
                </a:lnTo>
                <a:lnTo>
                  <a:pt x="1777" y="1613"/>
                </a:lnTo>
                <a:lnTo>
                  <a:pt x="1792" y="1567"/>
                </a:lnTo>
                <a:lnTo>
                  <a:pt x="1798" y="1522"/>
                </a:lnTo>
                <a:lnTo>
                  <a:pt x="1799" y="1479"/>
                </a:lnTo>
                <a:lnTo>
                  <a:pt x="1797" y="1437"/>
                </a:lnTo>
                <a:lnTo>
                  <a:pt x="1788" y="1396"/>
                </a:lnTo>
                <a:lnTo>
                  <a:pt x="1767" y="1329"/>
                </a:lnTo>
                <a:lnTo>
                  <a:pt x="1752" y="1264"/>
                </a:lnTo>
                <a:lnTo>
                  <a:pt x="1739" y="1199"/>
                </a:lnTo>
                <a:lnTo>
                  <a:pt x="1731" y="1136"/>
                </a:lnTo>
                <a:lnTo>
                  <a:pt x="1728" y="1076"/>
                </a:lnTo>
                <a:lnTo>
                  <a:pt x="1730" y="1019"/>
                </a:lnTo>
                <a:lnTo>
                  <a:pt x="1735" y="968"/>
                </a:lnTo>
                <a:lnTo>
                  <a:pt x="1745" y="920"/>
                </a:lnTo>
                <a:lnTo>
                  <a:pt x="1761" y="879"/>
                </a:lnTo>
                <a:lnTo>
                  <a:pt x="1778" y="842"/>
                </a:lnTo>
                <a:lnTo>
                  <a:pt x="1800" y="813"/>
                </a:lnTo>
                <a:lnTo>
                  <a:pt x="1824" y="791"/>
                </a:lnTo>
                <a:lnTo>
                  <a:pt x="1853" y="780"/>
                </a:lnTo>
                <a:lnTo>
                  <a:pt x="1868" y="770"/>
                </a:lnTo>
                <a:lnTo>
                  <a:pt x="1883" y="754"/>
                </a:lnTo>
                <a:lnTo>
                  <a:pt x="1893" y="730"/>
                </a:lnTo>
                <a:lnTo>
                  <a:pt x="1899" y="699"/>
                </a:lnTo>
                <a:lnTo>
                  <a:pt x="1901" y="664"/>
                </a:lnTo>
                <a:lnTo>
                  <a:pt x="1902" y="618"/>
                </a:lnTo>
                <a:lnTo>
                  <a:pt x="1897" y="570"/>
                </a:lnTo>
                <a:lnTo>
                  <a:pt x="1890" y="521"/>
                </a:lnTo>
                <a:lnTo>
                  <a:pt x="1880" y="467"/>
                </a:lnTo>
                <a:lnTo>
                  <a:pt x="1864" y="413"/>
                </a:lnTo>
                <a:lnTo>
                  <a:pt x="1848" y="355"/>
                </a:lnTo>
                <a:lnTo>
                  <a:pt x="1829" y="313"/>
                </a:lnTo>
                <a:lnTo>
                  <a:pt x="1806" y="269"/>
                </a:lnTo>
                <a:lnTo>
                  <a:pt x="1773" y="229"/>
                </a:lnTo>
                <a:lnTo>
                  <a:pt x="1739" y="192"/>
                </a:lnTo>
                <a:lnTo>
                  <a:pt x="1697" y="156"/>
                </a:lnTo>
                <a:lnTo>
                  <a:pt x="1650" y="125"/>
                </a:lnTo>
                <a:lnTo>
                  <a:pt x="1598" y="97"/>
                </a:lnTo>
                <a:lnTo>
                  <a:pt x="1540" y="74"/>
                </a:lnTo>
                <a:lnTo>
                  <a:pt x="1479" y="50"/>
                </a:lnTo>
                <a:lnTo>
                  <a:pt x="1415" y="33"/>
                </a:lnTo>
                <a:lnTo>
                  <a:pt x="1345" y="20"/>
                </a:lnTo>
                <a:lnTo>
                  <a:pt x="1272" y="8"/>
                </a:lnTo>
                <a:lnTo>
                  <a:pt x="1195" y="2"/>
                </a:lnTo>
                <a:lnTo>
                  <a:pt x="1119" y="0"/>
                </a:lnTo>
                <a:lnTo>
                  <a:pt x="1039" y="4"/>
                </a:lnTo>
                <a:lnTo>
                  <a:pt x="956" y="8"/>
                </a:lnTo>
                <a:lnTo>
                  <a:pt x="875" y="17"/>
                </a:lnTo>
                <a:lnTo>
                  <a:pt x="791" y="33"/>
                </a:lnTo>
                <a:lnTo>
                  <a:pt x="706" y="48"/>
                </a:lnTo>
                <a:lnTo>
                  <a:pt x="623" y="69"/>
                </a:lnTo>
                <a:lnTo>
                  <a:pt x="540" y="93"/>
                </a:lnTo>
              </a:path>
            </a:pathLst>
          </a:custGeom>
          <a:solidFill>
            <a:srgbClr val="FDE0BD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762000" y="3048000"/>
            <a:ext cx="2143125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/>
              <a:t>(mean, </a:t>
            </a:r>
            <a:r>
              <a:rPr lang="el-GR" b="1">
                <a:cs typeface="Arial" charset="0"/>
              </a:rPr>
              <a:t>μ</a:t>
            </a:r>
            <a:r>
              <a:rPr lang="en-US" b="1"/>
              <a:t>, is unknown)</a:t>
            </a:r>
          </a:p>
        </p:txBody>
      </p:sp>
      <p:sp>
        <p:nvSpPr>
          <p:cNvPr id="32775" name="Rectangle 5"/>
          <p:cNvSpPr>
            <a:spLocks noChangeArrowheads="1"/>
          </p:cNvSpPr>
          <p:nvPr/>
        </p:nvSpPr>
        <p:spPr bwMode="auto">
          <a:xfrm>
            <a:off x="762000" y="2590800"/>
            <a:ext cx="2143125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Population</a:t>
            </a:r>
          </a:p>
        </p:txBody>
      </p:sp>
      <p:sp>
        <p:nvSpPr>
          <p:cNvPr id="32776" name="Rectangle 6"/>
          <p:cNvSpPr>
            <a:spLocks noChangeArrowheads="1"/>
          </p:cNvSpPr>
          <p:nvPr/>
        </p:nvSpPr>
        <p:spPr bwMode="auto">
          <a:xfrm>
            <a:off x="2971800" y="1828800"/>
            <a:ext cx="3124200" cy="5286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Random Sample</a:t>
            </a:r>
          </a:p>
        </p:txBody>
      </p:sp>
      <p:sp>
        <p:nvSpPr>
          <p:cNvPr id="126983" name="Oval 7"/>
          <p:cNvSpPr>
            <a:spLocks noChangeArrowheads="1"/>
          </p:cNvSpPr>
          <p:nvPr/>
        </p:nvSpPr>
        <p:spPr bwMode="auto">
          <a:xfrm>
            <a:off x="3657600" y="2679700"/>
            <a:ext cx="1587500" cy="977900"/>
          </a:xfrm>
          <a:prstGeom prst="ellipse">
            <a:avLst/>
          </a:prstGeom>
          <a:solidFill>
            <a:srgbClr val="C7DAF7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78" name="Oval 8"/>
          <p:cNvSpPr>
            <a:spLocks noChangeArrowheads="1"/>
          </p:cNvSpPr>
          <p:nvPr/>
        </p:nvSpPr>
        <p:spPr bwMode="auto">
          <a:xfrm>
            <a:off x="920750" y="4203700"/>
            <a:ext cx="1587500" cy="977900"/>
          </a:xfrm>
          <a:prstGeom prst="ellipse">
            <a:avLst/>
          </a:prstGeom>
          <a:solidFill>
            <a:srgbClr val="C7DAF7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2779" name="Rectangle 9"/>
          <p:cNvSpPr>
            <a:spLocks noChangeArrowheads="1"/>
          </p:cNvSpPr>
          <p:nvPr/>
        </p:nvSpPr>
        <p:spPr bwMode="auto">
          <a:xfrm>
            <a:off x="3803650" y="2749550"/>
            <a:ext cx="1536700" cy="820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Mean   </a:t>
            </a:r>
          </a:p>
          <a:p>
            <a:pPr eaLnBrk="0" hangingPunct="0">
              <a:lnSpc>
                <a:spcPct val="45000"/>
              </a:lnSpc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   X = 50</a:t>
            </a:r>
          </a:p>
        </p:txBody>
      </p:sp>
      <p:sp>
        <p:nvSpPr>
          <p:cNvPr id="126986" name="Oval 10"/>
          <p:cNvSpPr>
            <a:spLocks noChangeArrowheads="1"/>
          </p:cNvSpPr>
          <p:nvPr/>
        </p:nvSpPr>
        <p:spPr bwMode="auto">
          <a:xfrm>
            <a:off x="5013325" y="3581400"/>
            <a:ext cx="368300" cy="215900"/>
          </a:xfrm>
          <a:prstGeom prst="ellipse">
            <a:avLst/>
          </a:prstGeom>
          <a:solidFill>
            <a:srgbClr val="C7DAF7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6987" name="Oval 11"/>
          <p:cNvSpPr>
            <a:spLocks noChangeArrowheads="1"/>
          </p:cNvSpPr>
          <p:nvPr/>
        </p:nvSpPr>
        <p:spPr bwMode="auto">
          <a:xfrm>
            <a:off x="5365750" y="3838575"/>
            <a:ext cx="273050" cy="158750"/>
          </a:xfrm>
          <a:prstGeom prst="ellipse">
            <a:avLst/>
          </a:prstGeom>
          <a:solidFill>
            <a:srgbClr val="C7DAF7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 rot="-417079">
            <a:off x="2362200" y="3962400"/>
            <a:ext cx="2744788" cy="915988"/>
            <a:chOff x="1248" y="2592"/>
            <a:chExt cx="1729" cy="577"/>
          </a:xfrm>
        </p:grpSpPr>
        <p:sp>
          <p:nvSpPr>
            <p:cNvPr id="32845" name="Freeform 13"/>
            <p:cNvSpPr>
              <a:spLocks/>
            </p:cNvSpPr>
            <p:nvPr/>
          </p:nvSpPr>
          <p:spPr bwMode="auto">
            <a:xfrm>
              <a:off x="1248" y="2592"/>
              <a:ext cx="1729" cy="556"/>
            </a:xfrm>
            <a:custGeom>
              <a:avLst/>
              <a:gdLst>
                <a:gd name="T0" fmla="*/ 14 w 1729"/>
                <a:gd name="T1" fmla="*/ 381 h 556"/>
                <a:gd name="T2" fmla="*/ 161 w 1729"/>
                <a:gd name="T3" fmla="*/ 440 h 556"/>
                <a:gd name="T4" fmla="*/ 256 w 1729"/>
                <a:gd name="T5" fmla="*/ 471 h 556"/>
                <a:gd name="T6" fmla="*/ 357 w 1729"/>
                <a:gd name="T7" fmla="*/ 497 h 556"/>
                <a:gd name="T8" fmla="*/ 460 w 1729"/>
                <a:gd name="T9" fmla="*/ 516 h 556"/>
                <a:gd name="T10" fmla="*/ 570 w 1729"/>
                <a:gd name="T11" fmla="*/ 534 h 556"/>
                <a:gd name="T12" fmla="*/ 694 w 1729"/>
                <a:gd name="T13" fmla="*/ 546 h 556"/>
                <a:gd name="T14" fmla="*/ 853 w 1729"/>
                <a:gd name="T15" fmla="*/ 555 h 556"/>
                <a:gd name="T16" fmla="*/ 983 w 1729"/>
                <a:gd name="T17" fmla="*/ 553 h 556"/>
                <a:gd name="T18" fmla="*/ 1101 w 1729"/>
                <a:gd name="T19" fmla="*/ 541 h 556"/>
                <a:gd name="T20" fmla="*/ 1210 w 1729"/>
                <a:gd name="T21" fmla="*/ 521 h 556"/>
                <a:gd name="T22" fmla="*/ 1303 w 1729"/>
                <a:gd name="T23" fmla="*/ 496 h 556"/>
                <a:gd name="T24" fmla="*/ 1379 w 1729"/>
                <a:gd name="T25" fmla="*/ 457 h 556"/>
                <a:gd name="T26" fmla="*/ 1437 w 1729"/>
                <a:gd name="T27" fmla="*/ 401 h 556"/>
                <a:gd name="T28" fmla="*/ 1470 w 1729"/>
                <a:gd name="T29" fmla="*/ 341 h 556"/>
                <a:gd name="T30" fmla="*/ 1481 w 1729"/>
                <a:gd name="T31" fmla="*/ 301 h 556"/>
                <a:gd name="T32" fmla="*/ 1708 w 1729"/>
                <a:gd name="T33" fmla="*/ 409 h 556"/>
                <a:gd name="T34" fmla="*/ 1646 w 1729"/>
                <a:gd name="T35" fmla="*/ 342 h 556"/>
                <a:gd name="T36" fmla="*/ 1592 w 1729"/>
                <a:gd name="T37" fmla="*/ 273 h 556"/>
                <a:gd name="T38" fmla="*/ 1553 w 1729"/>
                <a:gd name="T39" fmla="*/ 206 h 556"/>
                <a:gd name="T40" fmla="*/ 1519 w 1729"/>
                <a:gd name="T41" fmla="*/ 139 h 556"/>
                <a:gd name="T42" fmla="*/ 1491 w 1729"/>
                <a:gd name="T43" fmla="*/ 48 h 556"/>
                <a:gd name="T44" fmla="*/ 1439 w 1729"/>
                <a:gd name="T45" fmla="*/ 11 h 556"/>
                <a:gd name="T46" fmla="*/ 1367 w 1729"/>
                <a:gd name="T47" fmla="*/ 33 h 556"/>
                <a:gd name="T48" fmla="*/ 1308 w 1729"/>
                <a:gd name="T49" fmla="*/ 43 h 556"/>
                <a:gd name="T50" fmla="*/ 1240 w 1729"/>
                <a:gd name="T51" fmla="*/ 43 h 556"/>
                <a:gd name="T52" fmla="*/ 1162 w 1729"/>
                <a:gd name="T53" fmla="*/ 39 h 556"/>
                <a:gd name="T54" fmla="*/ 1075 w 1729"/>
                <a:gd name="T55" fmla="*/ 23 h 556"/>
                <a:gd name="T56" fmla="*/ 1030 w 1729"/>
                <a:gd name="T57" fmla="*/ 56 h 556"/>
                <a:gd name="T58" fmla="*/ 1240 w 1729"/>
                <a:gd name="T59" fmla="*/ 180 h 556"/>
                <a:gd name="T60" fmla="*/ 1190 w 1729"/>
                <a:gd name="T61" fmla="*/ 248 h 556"/>
                <a:gd name="T62" fmla="*/ 1129 w 1729"/>
                <a:gd name="T63" fmla="*/ 304 h 556"/>
                <a:gd name="T64" fmla="*/ 1067 w 1729"/>
                <a:gd name="T65" fmla="*/ 346 h 556"/>
                <a:gd name="T66" fmla="*/ 983 w 1729"/>
                <a:gd name="T67" fmla="*/ 388 h 556"/>
                <a:gd name="T68" fmla="*/ 897 w 1729"/>
                <a:gd name="T69" fmla="*/ 415 h 556"/>
                <a:gd name="T70" fmla="*/ 805 w 1729"/>
                <a:gd name="T71" fmla="*/ 434 h 556"/>
                <a:gd name="T72" fmla="*/ 687 w 1729"/>
                <a:gd name="T73" fmla="*/ 443 h 556"/>
                <a:gd name="T74" fmla="*/ 569 w 1729"/>
                <a:gd name="T75" fmla="*/ 448 h 556"/>
                <a:gd name="T76" fmla="*/ 427 w 1729"/>
                <a:gd name="T77" fmla="*/ 448 h 556"/>
                <a:gd name="T78" fmla="*/ 307 w 1729"/>
                <a:gd name="T79" fmla="*/ 439 h 556"/>
                <a:gd name="T80" fmla="*/ 218 w 1729"/>
                <a:gd name="T81" fmla="*/ 421 h 556"/>
                <a:gd name="T82" fmla="*/ 134 w 1729"/>
                <a:gd name="T83" fmla="*/ 401 h 55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29"/>
                <a:gd name="T127" fmla="*/ 0 h 556"/>
                <a:gd name="T128" fmla="*/ 1729 w 1729"/>
                <a:gd name="T129" fmla="*/ 556 h 55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29" h="556">
                  <a:moveTo>
                    <a:pt x="0" y="356"/>
                  </a:moveTo>
                  <a:lnTo>
                    <a:pt x="14" y="381"/>
                  </a:lnTo>
                  <a:lnTo>
                    <a:pt x="102" y="419"/>
                  </a:lnTo>
                  <a:lnTo>
                    <a:pt x="161" y="440"/>
                  </a:lnTo>
                  <a:lnTo>
                    <a:pt x="210" y="454"/>
                  </a:lnTo>
                  <a:lnTo>
                    <a:pt x="256" y="471"/>
                  </a:lnTo>
                  <a:lnTo>
                    <a:pt x="307" y="484"/>
                  </a:lnTo>
                  <a:lnTo>
                    <a:pt x="357" y="497"/>
                  </a:lnTo>
                  <a:lnTo>
                    <a:pt x="412" y="509"/>
                  </a:lnTo>
                  <a:lnTo>
                    <a:pt x="460" y="516"/>
                  </a:lnTo>
                  <a:lnTo>
                    <a:pt x="506" y="525"/>
                  </a:lnTo>
                  <a:lnTo>
                    <a:pt x="570" y="534"/>
                  </a:lnTo>
                  <a:lnTo>
                    <a:pt x="625" y="541"/>
                  </a:lnTo>
                  <a:lnTo>
                    <a:pt x="694" y="546"/>
                  </a:lnTo>
                  <a:lnTo>
                    <a:pt x="783" y="554"/>
                  </a:lnTo>
                  <a:lnTo>
                    <a:pt x="853" y="555"/>
                  </a:lnTo>
                  <a:lnTo>
                    <a:pt x="905" y="554"/>
                  </a:lnTo>
                  <a:lnTo>
                    <a:pt x="983" y="553"/>
                  </a:lnTo>
                  <a:lnTo>
                    <a:pt x="1046" y="549"/>
                  </a:lnTo>
                  <a:lnTo>
                    <a:pt x="1101" y="541"/>
                  </a:lnTo>
                  <a:lnTo>
                    <a:pt x="1159" y="535"/>
                  </a:lnTo>
                  <a:lnTo>
                    <a:pt x="1210" y="521"/>
                  </a:lnTo>
                  <a:lnTo>
                    <a:pt x="1261" y="511"/>
                  </a:lnTo>
                  <a:lnTo>
                    <a:pt x="1303" y="496"/>
                  </a:lnTo>
                  <a:lnTo>
                    <a:pt x="1342" y="477"/>
                  </a:lnTo>
                  <a:lnTo>
                    <a:pt x="1379" y="457"/>
                  </a:lnTo>
                  <a:lnTo>
                    <a:pt x="1412" y="432"/>
                  </a:lnTo>
                  <a:lnTo>
                    <a:pt x="1437" y="401"/>
                  </a:lnTo>
                  <a:lnTo>
                    <a:pt x="1455" y="375"/>
                  </a:lnTo>
                  <a:lnTo>
                    <a:pt x="1470" y="341"/>
                  </a:lnTo>
                  <a:lnTo>
                    <a:pt x="1478" y="317"/>
                  </a:lnTo>
                  <a:lnTo>
                    <a:pt x="1481" y="301"/>
                  </a:lnTo>
                  <a:lnTo>
                    <a:pt x="1728" y="442"/>
                  </a:lnTo>
                  <a:lnTo>
                    <a:pt x="1708" y="409"/>
                  </a:lnTo>
                  <a:lnTo>
                    <a:pt x="1676" y="375"/>
                  </a:lnTo>
                  <a:lnTo>
                    <a:pt x="1646" y="342"/>
                  </a:lnTo>
                  <a:lnTo>
                    <a:pt x="1622" y="308"/>
                  </a:lnTo>
                  <a:lnTo>
                    <a:pt x="1592" y="273"/>
                  </a:lnTo>
                  <a:lnTo>
                    <a:pt x="1574" y="237"/>
                  </a:lnTo>
                  <a:lnTo>
                    <a:pt x="1553" y="206"/>
                  </a:lnTo>
                  <a:lnTo>
                    <a:pt x="1533" y="172"/>
                  </a:lnTo>
                  <a:lnTo>
                    <a:pt x="1519" y="139"/>
                  </a:lnTo>
                  <a:lnTo>
                    <a:pt x="1500" y="94"/>
                  </a:lnTo>
                  <a:lnTo>
                    <a:pt x="1491" y="48"/>
                  </a:lnTo>
                  <a:lnTo>
                    <a:pt x="1468" y="0"/>
                  </a:lnTo>
                  <a:lnTo>
                    <a:pt x="1439" y="11"/>
                  </a:lnTo>
                  <a:lnTo>
                    <a:pt x="1405" y="23"/>
                  </a:lnTo>
                  <a:lnTo>
                    <a:pt x="1367" y="33"/>
                  </a:lnTo>
                  <a:lnTo>
                    <a:pt x="1330" y="40"/>
                  </a:lnTo>
                  <a:lnTo>
                    <a:pt x="1308" y="43"/>
                  </a:lnTo>
                  <a:lnTo>
                    <a:pt x="1278" y="43"/>
                  </a:lnTo>
                  <a:lnTo>
                    <a:pt x="1240" y="43"/>
                  </a:lnTo>
                  <a:lnTo>
                    <a:pt x="1201" y="40"/>
                  </a:lnTo>
                  <a:lnTo>
                    <a:pt x="1162" y="39"/>
                  </a:lnTo>
                  <a:lnTo>
                    <a:pt x="1120" y="30"/>
                  </a:lnTo>
                  <a:lnTo>
                    <a:pt x="1075" y="23"/>
                  </a:lnTo>
                  <a:lnTo>
                    <a:pt x="1004" y="7"/>
                  </a:lnTo>
                  <a:lnTo>
                    <a:pt x="1030" y="56"/>
                  </a:lnTo>
                  <a:lnTo>
                    <a:pt x="1242" y="167"/>
                  </a:lnTo>
                  <a:lnTo>
                    <a:pt x="1240" y="180"/>
                  </a:lnTo>
                  <a:lnTo>
                    <a:pt x="1209" y="218"/>
                  </a:lnTo>
                  <a:lnTo>
                    <a:pt x="1190" y="248"/>
                  </a:lnTo>
                  <a:lnTo>
                    <a:pt x="1154" y="285"/>
                  </a:lnTo>
                  <a:lnTo>
                    <a:pt x="1129" y="304"/>
                  </a:lnTo>
                  <a:lnTo>
                    <a:pt x="1104" y="323"/>
                  </a:lnTo>
                  <a:lnTo>
                    <a:pt x="1067" y="346"/>
                  </a:lnTo>
                  <a:lnTo>
                    <a:pt x="1033" y="370"/>
                  </a:lnTo>
                  <a:lnTo>
                    <a:pt x="983" y="388"/>
                  </a:lnTo>
                  <a:lnTo>
                    <a:pt x="944" y="402"/>
                  </a:lnTo>
                  <a:lnTo>
                    <a:pt x="897" y="415"/>
                  </a:lnTo>
                  <a:lnTo>
                    <a:pt x="846" y="429"/>
                  </a:lnTo>
                  <a:lnTo>
                    <a:pt x="805" y="434"/>
                  </a:lnTo>
                  <a:lnTo>
                    <a:pt x="745" y="441"/>
                  </a:lnTo>
                  <a:lnTo>
                    <a:pt x="687" y="443"/>
                  </a:lnTo>
                  <a:lnTo>
                    <a:pt x="630" y="448"/>
                  </a:lnTo>
                  <a:lnTo>
                    <a:pt x="569" y="448"/>
                  </a:lnTo>
                  <a:lnTo>
                    <a:pt x="495" y="448"/>
                  </a:lnTo>
                  <a:lnTo>
                    <a:pt x="427" y="448"/>
                  </a:lnTo>
                  <a:lnTo>
                    <a:pt x="355" y="442"/>
                  </a:lnTo>
                  <a:lnTo>
                    <a:pt x="307" y="439"/>
                  </a:lnTo>
                  <a:lnTo>
                    <a:pt x="259" y="430"/>
                  </a:lnTo>
                  <a:lnTo>
                    <a:pt x="218" y="421"/>
                  </a:lnTo>
                  <a:lnTo>
                    <a:pt x="173" y="412"/>
                  </a:lnTo>
                  <a:lnTo>
                    <a:pt x="134" y="401"/>
                  </a:lnTo>
                  <a:lnTo>
                    <a:pt x="0" y="356"/>
                  </a:lnTo>
                </a:path>
              </a:pathLst>
            </a:custGeom>
            <a:solidFill>
              <a:schemeClr val="accent1"/>
            </a:solidFill>
            <a:ln w="12700" cap="rnd">
              <a:solidFill>
                <a:srgbClr val="77265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846" name="Freeform 14"/>
            <p:cNvSpPr>
              <a:spLocks/>
            </p:cNvSpPr>
            <p:nvPr/>
          </p:nvSpPr>
          <p:spPr bwMode="auto">
            <a:xfrm>
              <a:off x="1258" y="2643"/>
              <a:ext cx="1718" cy="526"/>
            </a:xfrm>
            <a:custGeom>
              <a:avLst/>
              <a:gdLst>
                <a:gd name="T0" fmla="*/ 112 w 1718"/>
                <a:gd name="T1" fmla="*/ 387 h 526"/>
                <a:gd name="T2" fmla="*/ 207 w 1718"/>
                <a:gd name="T3" fmla="*/ 421 h 526"/>
                <a:gd name="T4" fmla="*/ 304 w 1718"/>
                <a:gd name="T5" fmla="*/ 451 h 526"/>
                <a:gd name="T6" fmla="*/ 411 w 1718"/>
                <a:gd name="T7" fmla="*/ 477 h 526"/>
                <a:gd name="T8" fmla="*/ 506 w 1718"/>
                <a:gd name="T9" fmla="*/ 498 h 526"/>
                <a:gd name="T10" fmla="*/ 626 w 1718"/>
                <a:gd name="T11" fmla="*/ 511 h 526"/>
                <a:gd name="T12" fmla="*/ 784 w 1718"/>
                <a:gd name="T13" fmla="*/ 523 h 526"/>
                <a:gd name="T14" fmla="*/ 911 w 1718"/>
                <a:gd name="T15" fmla="*/ 525 h 526"/>
                <a:gd name="T16" fmla="*/ 1044 w 1718"/>
                <a:gd name="T17" fmla="*/ 520 h 526"/>
                <a:gd name="T18" fmla="*/ 1162 w 1718"/>
                <a:gd name="T19" fmla="*/ 508 h 526"/>
                <a:gd name="T20" fmla="*/ 1263 w 1718"/>
                <a:gd name="T21" fmla="*/ 485 h 526"/>
                <a:gd name="T22" fmla="*/ 1346 w 1718"/>
                <a:gd name="T23" fmla="*/ 454 h 526"/>
                <a:gd name="T24" fmla="*/ 1420 w 1718"/>
                <a:gd name="T25" fmla="*/ 412 h 526"/>
                <a:gd name="T26" fmla="*/ 1460 w 1718"/>
                <a:gd name="T27" fmla="*/ 358 h 526"/>
                <a:gd name="T28" fmla="*/ 1488 w 1718"/>
                <a:gd name="T29" fmla="*/ 304 h 526"/>
                <a:gd name="T30" fmla="*/ 1717 w 1718"/>
                <a:gd name="T31" fmla="*/ 393 h 526"/>
                <a:gd name="T32" fmla="*/ 1656 w 1718"/>
                <a:gd name="T33" fmla="*/ 328 h 526"/>
                <a:gd name="T34" fmla="*/ 1607 w 1718"/>
                <a:gd name="T35" fmla="*/ 263 h 526"/>
                <a:gd name="T36" fmla="*/ 1566 w 1718"/>
                <a:gd name="T37" fmla="*/ 200 h 526"/>
                <a:gd name="T38" fmla="*/ 1532 w 1718"/>
                <a:gd name="T39" fmla="*/ 133 h 526"/>
                <a:gd name="T40" fmla="*/ 1500 w 1718"/>
                <a:gd name="T41" fmla="*/ 56 h 526"/>
                <a:gd name="T42" fmla="*/ 1483 w 1718"/>
                <a:gd name="T43" fmla="*/ 0 h 526"/>
                <a:gd name="T44" fmla="*/ 1421 w 1718"/>
                <a:gd name="T45" fmla="*/ 25 h 526"/>
                <a:gd name="T46" fmla="*/ 1348 w 1718"/>
                <a:gd name="T47" fmla="*/ 40 h 526"/>
                <a:gd name="T48" fmla="*/ 1297 w 1718"/>
                <a:gd name="T49" fmla="*/ 43 h 526"/>
                <a:gd name="T50" fmla="*/ 1217 w 1718"/>
                <a:gd name="T51" fmla="*/ 40 h 526"/>
                <a:gd name="T52" fmla="*/ 1136 w 1718"/>
                <a:gd name="T53" fmla="*/ 30 h 526"/>
                <a:gd name="T54" fmla="*/ 1020 w 1718"/>
                <a:gd name="T55" fmla="*/ 7 h 526"/>
                <a:gd name="T56" fmla="*/ 1250 w 1718"/>
                <a:gd name="T57" fmla="*/ 173 h 526"/>
                <a:gd name="T58" fmla="*/ 1200 w 1718"/>
                <a:gd name="T59" fmla="*/ 237 h 526"/>
                <a:gd name="T60" fmla="*/ 1134 w 1718"/>
                <a:gd name="T61" fmla="*/ 290 h 526"/>
                <a:gd name="T62" fmla="*/ 1075 w 1718"/>
                <a:gd name="T63" fmla="*/ 329 h 526"/>
                <a:gd name="T64" fmla="*/ 991 w 1718"/>
                <a:gd name="T65" fmla="*/ 369 h 526"/>
                <a:gd name="T66" fmla="*/ 899 w 1718"/>
                <a:gd name="T67" fmla="*/ 393 h 526"/>
                <a:gd name="T68" fmla="*/ 808 w 1718"/>
                <a:gd name="T69" fmla="*/ 410 h 526"/>
                <a:gd name="T70" fmla="*/ 689 w 1718"/>
                <a:gd name="T71" fmla="*/ 418 h 526"/>
                <a:gd name="T72" fmla="*/ 571 w 1718"/>
                <a:gd name="T73" fmla="*/ 422 h 526"/>
                <a:gd name="T74" fmla="*/ 428 w 1718"/>
                <a:gd name="T75" fmla="*/ 422 h 526"/>
                <a:gd name="T76" fmla="*/ 309 w 1718"/>
                <a:gd name="T77" fmla="*/ 411 h 526"/>
                <a:gd name="T78" fmla="*/ 217 w 1718"/>
                <a:gd name="T79" fmla="*/ 395 h 526"/>
                <a:gd name="T80" fmla="*/ 137 w 1718"/>
                <a:gd name="T81" fmla="*/ 374 h 5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18"/>
                <a:gd name="T124" fmla="*/ 0 h 526"/>
                <a:gd name="T125" fmla="*/ 1718 w 1718"/>
                <a:gd name="T126" fmla="*/ 526 h 52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18" h="526">
                  <a:moveTo>
                    <a:pt x="0" y="330"/>
                  </a:moveTo>
                  <a:lnTo>
                    <a:pt x="112" y="387"/>
                  </a:lnTo>
                  <a:lnTo>
                    <a:pt x="154" y="403"/>
                  </a:lnTo>
                  <a:lnTo>
                    <a:pt x="207" y="421"/>
                  </a:lnTo>
                  <a:lnTo>
                    <a:pt x="251" y="434"/>
                  </a:lnTo>
                  <a:lnTo>
                    <a:pt x="304" y="451"/>
                  </a:lnTo>
                  <a:lnTo>
                    <a:pt x="352" y="464"/>
                  </a:lnTo>
                  <a:lnTo>
                    <a:pt x="411" y="477"/>
                  </a:lnTo>
                  <a:lnTo>
                    <a:pt x="461" y="486"/>
                  </a:lnTo>
                  <a:lnTo>
                    <a:pt x="506" y="498"/>
                  </a:lnTo>
                  <a:lnTo>
                    <a:pt x="568" y="504"/>
                  </a:lnTo>
                  <a:lnTo>
                    <a:pt x="626" y="511"/>
                  </a:lnTo>
                  <a:lnTo>
                    <a:pt x="692" y="516"/>
                  </a:lnTo>
                  <a:lnTo>
                    <a:pt x="784" y="523"/>
                  </a:lnTo>
                  <a:lnTo>
                    <a:pt x="851" y="525"/>
                  </a:lnTo>
                  <a:lnTo>
                    <a:pt x="911" y="525"/>
                  </a:lnTo>
                  <a:lnTo>
                    <a:pt x="988" y="523"/>
                  </a:lnTo>
                  <a:lnTo>
                    <a:pt x="1044" y="520"/>
                  </a:lnTo>
                  <a:lnTo>
                    <a:pt x="1100" y="514"/>
                  </a:lnTo>
                  <a:lnTo>
                    <a:pt x="1162" y="508"/>
                  </a:lnTo>
                  <a:lnTo>
                    <a:pt x="1215" y="496"/>
                  </a:lnTo>
                  <a:lnTo>
                    <a:pt x="1263" y="485"/>
                  </a:lnTo>
                  <a:lnTo>
                    <a:pt x="1310" y="470"/>
                  </a:lnTo>
                  <a:lnTo>
                    <a:pt x="1346" y="454"/>
                  </a:lnTo>
                  <a:lnTo>
                    <a:pt x="1384" y="434"/>
                  </a:lnTo>
                  <a:lnTo>
                    <a:pt x="1420" y="412"/>
                  </a:lnTo>
                  <a:lnTo>
                    <a:pt x="1445" y="383"/>
                  </a:lnTo>
                  <a:lnTo>
                    <a:pt x="1460" y="358"/>
                  </a:lnTo>
                  <a:lnTo>
                    <a:pt x="1481" y="327"/>
                  </a:lnTo>
                  <a:lnTo>
                    <a:pt x="1488" y="304"/>
                  </a:lnTo>
                  <a:lnTo>
                    <a:pt x="1503" y="271"/>
                  </a:lnTo>
                  <a:lnTo>
                    <a:pt x="1717" y="393"/>
                  </a:lnTo>
                  <a:lnTo>
                    <a:pt x="1684" y="359"/>
                  </a:lnTo>
                  <a:lnTo>
                    <a:pt x="1656" y="328"/>
                  </a:lnTo>
                  <a:lnTo>
                    <a:pt x="1630" y="297"/>
                  </a:lnTo>
                  <a:lnTo>
                    <a:pt x="1607" y="263"/>
                  </a:lnTo>
                  <a:lnTo>
                    <a:pt x="1583" y="230"/>
                  </a:lnTo>
                  <a:lnTo>
                    <a:pt x="1566" y="200"/>
                  </a:lnTo>
                  <a:lnTo>
                    <a:pt x="1547" y="166"/>
                  </a:lnTo>
                  <a:lnTo>
                    <a:pt x="1532" y="133"/>
                  </a:lnTo>
                  <a:lnTo>
                    <a:pt x="1513" y="92"/>
                  </a:lnTo>
                  <a:lnTo>
                    <a:pt x="1500" y="56"/>
                  </a:lnTo>
                  <a:lnTo>
                    <a:pt x="1494" y="32"/>
                  </a:lnTo>
                  <a:lnTo>
                    <a:pt x="1483" y="0"/>
                  </a:lnTo>
                  <a:lnTo>
                    <a:pt x="1454" y="12"/>
                  </a:lnTo>
                  <a:lnTo>
                    <a:pt x="1421" y="25"/>
                  </a:lnTo>
                  <a:lnTo>
                    <a:pt x="1384" y="33"/>
                  </a:lnTo>
                  <a:lnTo>
                    <a:pt x="1348" y="40"/>
                  </a:lnTo>
                  <a:lnTo>
                    <a:pt x="1321" y="42"/>
                  </a:lnTo>
                  <a:lnTo>
                    <a:pt x="1297" y="43"/>
                  </a:lnTo>
                  <a:lnTo>
                    <a:pt x="1259" y="43"/>
                  </a:lnTo>
                  <a:lnTo>
                    <a:pt x="1217" y="40"/>
                  </a:lnTo>
                  <a:lnTo>
                    <a:pt x="1182" y="38"/>
                  </a:lnTo>
                  <a:lnTo>
                    <a:pt x="1136" y="30"/>
                  </a:lnTo>
                  <a:lnTo>
                    <a:pt x="1091" y="24"/>
                  </a:lnTo>
                  <a:lnTo>
                    <a:pt x="1020" y="7"/>
                  </a:lnTo>
                  <a:lnTo>
                    <a:pt x="1269" y="142"/>
                  </a:lnTo>
                  <a:lnTo>
                    <a:pt x="1250" y="173"/>
                  </a:lnTo>
                  <a:lnTo>
                    <a:pt x="1223" y="208"/>
                  </a:lnTo>
                  <a:lnTo>
                    <a:pt x="1200" y="237"/>
                  </a:lnTo>
                  <a:lnTo>
                    <a:pt x="1160" y="272"/>
                  </a:lnTo>
                  <a:lnTo>
                    <a:pt x="1134" y="290"/>
                  </a:lnTo>
                  <a:lnTo>
                    <a:pt x="1109" y="308"/>
                  </a:lnTo>
                  <a:lnTo>
                    <a:pt x="1075" y="329"/>
                  </a:lnTo>
                  <a:lnTo>
                    <a:pt x="1037" y="350"/>
                  </a:lnTo>
                  <a:lnTo>
                    <a:pt x="991" y="369"/>
                  </a:lnTo>
                  <a:lnTo>
                    <a:pt x="947" y="381"/>
                  </a:lnTo>
                  <a:lnTo>
                    <a:pt x="899" y="393"/>
                  </a:lnTo>
                  <a:lnTo>
                    <a:pt x="848" y="406"/>
                  </a:lnTo>
                  <a:lnTo>
                    <a:pt x="808" y="410"/>
                  </a:lnTo>
                  <a:lnTo>
                    <a:pt x="748" y="415"/>
                  </a:lnTo>
                  <a:lnTo>
                    <a:pt x="689" y="418"/>
                  </a:lnTo>
                  <a:lnTo>
                    <a:pt x="636" y="421"/>
                  </a:lnTo>
                  <a:lnTo>
                    <a:pt x="571" y="422"/>
                  </a:lnTo>
                  <a:lnTo>
                    <a:pt x="498" y="422"/>
                  </a:lnTo>
                  <a:lnTo>
                    <a:pt x="428" y="422"/>
                  </a:lnTo>
                  <a:lnTo>
                    <a:pt x="357" y="414"/>
                  </a:lnTo>
                  <a:lnTo>
                    <a:pt x="309" y="411"/>
                  </a:lnTo>
                  <a:lnTo>
                    <a:pt x="260" y="404"/>
                  </a:lnTo>
                  <a:lnTo>
                    <a:pt x="217" y="395"/>
                  </a:lnTo>
                  <a:lnTo>
                    <a:pt x="174" y="387"/>
                  </a:lnTo>
                  <a:lnTo>
                    <a:pt x="137" y="374"/>
                  </a:lnTo>
                  <a:lnTo>
                    <a:pt x="0" y="330"/>
                  </a:lnTo>
                </a:path>
              </a:pathLst>
            </a:custGeom>
            <a:solidFill>
              <a:schemeClr val="accent1"/>
            </a:solidFill>
            <a:ln w="12700" cap="rnd">
              <a:solidFill>
                <a:srgbClr val="772655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715000" y="3505200"/>
            <a:ext cx="828675" cy="1970088"/>
            <a:chOff x="3462" y="2455"/>
            <a:chExt cx="757" cy="1614"/>
          </a:xfrm>
        </p:grpSpPr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3462" y="3447"/>
              <a:ext cx="709" cy="622"/>
              <a:chOff x="3462" y="3447"/>
              <a:chExt cx="709" cy="622"/>
            </a:xfrm>
          </p:grpSpPr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>
                <a:off x="3462" y="3447"/>
                <a:ext cx="709" cy="622"/>
                <a:chOff x="3462" y="3447"/>
                <a:chExt cx="709" cy="622"/>
              </a:xfrm>
            </p:grpSpPr>
            <p:grpSp>
              <p:nvGrpSpPr>
                <p:cNvPr id="6" name="Group 18"/>
                <p:cNvGrpSpPr>
                  <a:grpSpLocks/>
                </p:cNvGrpSpPr>
                <p:nvPr/>
              </p:nvGrpSpPr>
              <p:grpSpPr bwMode="auto">
                <a:xfrm>
                  <a:off x="3462" y="3447"/>
                  <a:ext cx="709" cy="622"/>
                  <a:chOff x="3462" y="3447"/>
                  <a:chExt cx="709" cy="622"/>
                </a:xfrm>
              </p:grpSpPr>
              <p:sp>
                <p:nvSpPr>
                  <p:cNvPr id="32835" name="Freeform 19"/>
                  <p:cNvSpPr>
                    <a:spLocks/>
                  </p:cNvSpPr>
                  <p:nvPr/>
                </p:nvSpPr>
                <p:spPr bwMode="auto">
                  <a:xfrm>
                    <a:off x="3462" y="3447"/>
                    <a:ext cx="709" cy="622"/>
                  </a:xfrm>
                  <a:custGeom>
                    <a:avLst/>
                    <a:gdLst>
                      <a:gd name="T0" fmla="*/ 244 w 709"/>
                      <a:gd name="T1" fmla="*/ 56 h 622"/>
                      <a:gd name="T2" fmla="*/ 200 w 709"/>
                      <a:gd name="T3" fmla="*/ 51 h 622"/>
                      <a:gd name="T4" fmla="*/ 137 w 709"/>
                      <a:gd name="T5" fmla="*/ 76 h 622"/>
                      <a:gd name="T6" fmla="*/ 95 w 709"/>
                      <a:gd name="T7" fmla="*/ 102 h 622"/>
                      <a:gd name="T8" fmla="*/ 66 w 709"/>
                      <a:gd name="T9" fmla="*/ 141 h 622"/>
                      <a:gd name="T10" fmla="*/ 63 w 709"/>
                      <a:gd name="T11" fmla="*/ 174 h 622"/>
                      <a:gd name="T12" fmla="*/ 61 w 709"/>
                      <a:gd name="T13" fmla="*/ 222 h 622"/>
                      <a:gd name="T14" fmla="*/ 38 w 709"/>
                      <a:gd name="T15" fmla="*/ 247 h 622"/>
                      <a:gd name="T16" fmla="*/ 31 w 709"/>
                      <a:gd name="T17" fmla="*/ 281 h 622"/>
                      <a:gd name="T18" fmla="*/ 43 w 709"/>
                      <a:gd name="T19" fmla="*/ 314 h 622"/>
                      <a:gd name="T20" fmla="*/ 36 w 709"/>
                      <a:gd name="T21" fmla="*/ 339 h 622"/>
                      <a:gd name="T22" fmla="*/ 17 w 709"/>
                      <a:gd name="T23" fmla="*/ 365 h 622"/>
                      <a:gd name="T24" fmla="*/ 13 w 709"/>
                      <a:gd name="T25" fmla="*/ 400 h 622"/>
                      <a:gd name="T26" fmla="*/ 2 w 709"/>
                      <a:gd name="T27" fmla="*/ 441 h 622"/>
                      <a:gd name="T28" fmla="*/ 6 w 709"/>
                      <a:gd name="T29" fmla="*/ 481 h 622"/>
                      <a:gd name="T30" fmla="*/ 31 w 709"/>
                      <a:gd name="T31" fmla="*/ 499 h 622"/>
                      <a:gd name="T32" fmla="*/ 75 w 709"/>
                      <a:gd name="T33" fmla="*/ 499 h 622"/>
                      <a:gd name="T34" fmla="*/ 95 w 709"/>
                      <a:gd name="T35" fmla="*/ 511 h 622"/>
                      <a:gd name="T36" fmla="*/ 90 w 709"/>
                      <a:gd name="T37" fmla="*/ 544 h 622"/>
                      <a:gd name="T38" fmla="*/ 67 w 709"/>
                      <a:gd name="T39" fmla="*/ 577 h 622"/>
                      <a:gd name="T40" fmla="*/ 63 w 709"/>
                      <a:gd name="T41" fmla="*/ 603 h 622"/>
                      <a:gd name="T42" fmla="*/ 80 w 709"/>
                      <a:gd name="T43" fmla="*/ 621 h 622"/>
                      <a:gd name="T44" fmla="*/ 107 w 709"/>
                      <a:gd name="T45" fmla="*/ 621 h 622"/>
                      <a:gd name="T46" fmla="*/ 144 w 709"/>
                      <a:gd name="T47" fmla="*/ 607 h 622"/>
                      <a:gd name="T48" fmla="*/ 194 w 709"/>
                      <a:gd name="T49" fmla="*/ 594 h 622"/>
                      <a:gd name="T50" fmla="*/ 250 w 709"/>
                      <a:gd name="T51" fmla="*/ 591 h 622"/>
                      <a:gd name="T52" fmla="*/ 291 w 709"/>
                      <a:gd name="T53" fmla="*/ 600 h 622"/>
                      <a:gd name="T54" fmla="*/ 346 w 709"/>
                      <a:gd name="T55" fmla="*/ 607 h 622"/>
                      <a:gd name="T56" fmla="*/ 393 w 709"/>
                      <a:gd name="T57" fmla="*/ 598 h 622"/>
                      <a:gd name="T58" fmla="*/ 452 w 709"/>
                      <a:gd name="T59" fmla="*/ 598 h 622"/>
                      <a:gd name="T60" fmla="*/ 506 w 709"/>
                      <a:gd name="T61" fmla="*/ 604 h 622"/>
                      <a:gd name="T62" fmla="*/ 541 w 709"/>
                      <a:gd name="T63" fmla="*/ 589 h 622"/>
                      <a:gd name="T64" fmla="*/ 581 w 709"/>
                      <a:gd name="T65" fmla="*/ 577 h 622"/>
                      <a:gd name="T66" fmla="*/ 635 w 709"/>
                      <a:gd name="T67" fmla="*/ 578 h 622"/>
                      <a:gd name="T68" fmla="*/ 678 w 709"/>
                      <a:gd name="T69" fmla="*/ 574 h 622"/>
                      <a:gd name="T70" fmla="*/ 708 w 709"/>
                      <a:gd name="T71" fmla="*/ 552 h 622"/>
                      <a:gd name="T72" fmla="*/ 691 w 709"/>
                      <a:gd name="T73" fmla="*/ 457 h 622"/>
                      <a:gd name="T74" fmla="*/ 703 w 709"/>
                      <a:gd name="T75" fmla="*/ 428 h 622"/>
                      <a:gd name="T76" fmla="*/ 686 w 709"/>
                      <a:gd name="T77" fmla="*/ 398 h 622"/>
                      <a:gd name="T78" fmla="*/ 676 w 709"/>
                      <a:gd name="T79" fmla="*/ 369 h 622"/>
                      <a:gd name="T80" fmla="*/ 672 w 709"/>
                      <a:gd name="T81" fmla="*/ 335 h 622"/>
                      <a:gd name="T82" fmla="*/ 673 w 709"/>
                      <a:gd name="T83" fmla="*/ 305 h 622"/>
                      <a:gd name="T84" fmla="*/ 665 w 709"/>
                      <a:gd name="T85" fmla="*/ 277 h 622"/>
                      <a:gd name="T86" fmla="*/ 674 w 709"/>
                      <a:gd name="T87" fmla="*/ 235 h 622"/>
                      <a:gd name="T88" fmla="*/ 673 w 709"/>
                      <a:gd name="T89" fmla="*/ 186 h 622"/>
                      <a:gd name="T90" fmla="*/ 662 w 709"/>
                      <a:gd name="T91" fmla="*/ 142 h 622"/>
                      <a:gd name="T92" fmla="*/ 642 w 709"/>
                      <a:gd name="T93" fmla="*/ 109 h 622"/>
                      <a:gd name="T94" fmla="*/ 574 w 709"/>
                      <a:gd name="T95" fmla="*/ 72 h 622"/>
                      <a:gd name="T96" fmla="*/ 440 w 709"/>
                      <a:gd name="T97" fmla="*/ 45 h 622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709"/>
                      <a:gd name="T148" fmla="*/ 0 h 622"/>
                      <a:gd name="T149" fmla="*/ 709 w 709"/>
                      <a:gd name="T150" fmla="*/ 622 h 622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709" h="622">
                        <a:moveTo>
                          <a:pt x="327" y="0"/>
                        </a:moveTo>
                        <a:lnTo>
                          <a:pt x="244" y="56"/>
                        </a:lnTo>
                        <a:lnTo>
                          <a:pt x="229" y="54"/>
                        </a:lnTo>
                        <a:lnTo>
                          <a:pt x="200" y="51"/>
                        </a:lnTo>
                        <a:lnTo>
                          <a:pt x="171" y="60"/>
                        </a:lnTo>
                        <a:lnTo>
                          <a:pt x="137" y="76"/>
                        </a:lnTo>
                        <a:lnTo>
                          <a:pt x="112" y="90"/>
                        </a:lnTo>
                        <a:lnTo>
                          <a:pt x="95" y="102"/>
                        </a:lnTo>
                        <a:lnTo>
                          <a:pt x="78" y="122"/>
                        </a:lnTo>
                        <a:lnTo>
                          <a:pt x="66" y="141"/>
                        </a:lnTo>
                        <a:lnTo>
                          <a:pt x="61" y="154"/>
                        </a:lnTo>
                        <a:lnTo>
                          <a:pt x="63" y="174"/>
                        </a:lnTo>
                        <a:lnTo>
                          <a:pt x="65" y="203"/>
                        </a:lnTo>
                        <a:lnTo>
                          <a:pt x="61" y="222"/>
                        </a:lnTo>
                        <a:lnTo>
                          <a:pt x="50" y="236"/>
                        </a:lnTo>
                        <a:lnTo>
                          <a:pt x="38" y="247"/>
                        </a:lnTo>
                        <a:lnTo>
                          <a:pt x="28" y="263"/>
                        </a:lnTo>
                        <a:lnTo>
                          <a:pt x="31" y="281"/>
                        </a:lnTo>
                        <a:lnTo>
                          <a:pt x="38" y="302"/>
                        </a:lnTo>
                        <a:lnTo>
                          <a:pt x="43" y="314"/>
                        </a:lnTo>
                        <a:lnTo>
                          <a:pt x="43" y="328"/>
                        </a:lnTo>
                        <a:lnTo>
                          <a:pt x="36" y="339"/>
                        </a:lnTo>
                        <a:lnTo>
                          <a:pt x="21" y="351"/>
                        </a:lnTo>
                        <a:lnTo>
                          <a:pt x="17" y="365"/>
                        </a:lnTo>
                        <a:lnTo>
                          <a:pt x="13" y="379"/>
                        </a:lnTo>
                        <a:lnTo>
                          <a:pt x="13" y="400"/>
                        </a:lnTo>
                        <a:lnTo>
                          <a:pt x="9" y="417"/>
                        </a:lnTo>
                        <a:lnTo>
                          <a:pt x="2" y="441"/>
                        </a:lnTo>
                        <a:lnTo>
                          <a:pt x="0" y="463"/>
                        </a:lnTo>
                        <a:lnTo>
                          <a:pt x="6" y="481"/>
                        </a:lnTo>
                        <a:lnTo>
                          <a:pt x="17" y="492"/>
                        </a:lnTo>
                        <a:lnTo>
                          <a:pt x="31" y="499"/>
                        </a:lnTo>
                        <a:lnTo>
                          <a:pt x="53" y="500"/>
                        </a:lnTo>
                        <a:lnTo>
                          <a:pt x="75" y="499"/>
                        </a:lnTo>
                        <a:lnTo>
                          <a:pt x="88" y="503"/>
                        </a:lnTo>
                        <a:lnTo>
                          <a:pt x="95" y="511"/>
                        </a:lnTo>
                        <a:lnTo>
                          <a:pt x="97" y="522"/>
                        </a:lnTo>
                        <a:lnTo>
                          <a:pt x="90" y="544"/>
                        </a:lnTo>
                        <a:lnTo>
                          <a:pt x="76" y="563"/>
                        </a:lnTo>
                        <a:lnTo>
                          <a:pt x="67" y="577"/>
                        </a:lnTo>
                        <a:lnTo>
                          <a:pt x="61" y="591"/>
                        </a:lnTo>
                        <a:lnTo>
                          <a:pt x="63" y="603"/>
                        </a:lnTo>
                        <a:lnTo>
                          <a:pt x="71" y="616"/>
                        </a:lnTo>
                        <a:lnTo>
                          <a:pt x="80" y="621"/>
                        </a:lnTo>
                        <a:lnTo>
                          <a:pt x="92" y="621"/>
                        </a:lnTo>
                        <a:lnTo>
                          <a:pt x="107" y="621"/>
                        </a:lnTo>
                        <a:lnTo>
                          <a:pt x="124" y="615"/>
                        </a:lnTo>
                        <a:lnTo>
                          <a:pt x="144" y="607"/>
                        </a:lnTo>
                        <a:lnTo>
                          <a:pt x="164" y="599"/>
                        </a:lnTo>
                        <a:lnTo>
                          <a:pt x="194" y="594"/>
                        </a:lnTo>
                        <a:lnTo>
                          <a:pt x="222" y="589"/>
                        </a:lnTo>
                        <a:lnTo>
                          <a:pt x="250" y="591"/>
                        </a:lnTo>
                        <a:lnTo>
                          <a:pt x="272" y="596"/>
                        </a:lnTo>
                        <a:lnTo>
                          <a:pt x="291" y="600"/>
                        </a:lnTo>
                        <a:lnTo>
                          <a:pt x="316" y="605"/>
                        </a:lnTo>
                        <a:lnTo>
                          <a:pt x="346" y="607"/>
                        </a:lnTo>
                        <a:lnTo>
                          <a:pt x="367" y="604"/>
                        </a:lnTo>
                        <a:lnTo>
                          <a:pt x="393" y="598"/>
                        </a:lnTo>
                        <a:lnTo>
                          <a:pt x="425" y="600"/>
                        </a:lnTo>
                        <a:lnTo>
                          <a:pt x="452" y="598"/>
                        </a:lnTo>
                        <a:lnTo>
                          <a:pt x="479" y="604"/>
                        </a:lnTo>
                        <a:lnTo>
                          <a:pt x="506" y="604"/>
                        </a:lnTo>
                        <a:lnTo>
                          <a:pt x="523" y="596"/>
                        </a:lnTo>
                        <a:lnTo>
                          <a:pt x="541" y="589"/>
                        </a:lnTo>
                        <a:lnTo>
                          <a:pt x="557" y="584"/>
                        </a:lnTo>
                        <a:lnTo>
                          <a:pt x="581" y="577"/>
                        </a:lnTo>
                        <a:lnTo>
                          <a:pt x="605" y="577"/>
                        </a:lnTo>
                        <a:lnTo>
                          <a:pt x="635" y="578"/>
                        </a:lnTo>
                        <a:lnTo>
                          <a:pt x="659" y="577"/>
                        </a:lnTo>
                        <a:lnTo>
                          <a:pt x="678" y="574"/>
                        </a:lnTo>
                        <a:lnTo>
                          <a:pt x="695" y="563"/>
                        </a:lnTo>
                        <a:lnTo>
                          <a:pt x="708" y="552"/>
                        </a:lnTo>
                        <a:lnTo>
                          <a:pt x="701" y="508"/>
                        </a:lnTo>
                        <a:lnTo>
                          <a:pt x="691" y="457"/>
                        </a:lnTo>
                        <a:lnTo>
                          <a:pt x="695" y="446"/>
                        </a:lnTo>
                        <a:lnTo>
                          <a:pt x="703" y="428"/>
                        </a:lnTo>
                        <a:lnTo>
                          <a:pt x="695" y="410"/>
                        </a:lnTo>
                        <a:lnTo>
                          <a:pt x="686" y="398"/>
                        </a:lnTo>
                        <a:lnTo>
                          <a:pt x="678" y="384"/>
                        </a:lnTo>
                        <a:lnTo>
                          <a:pt x="676" y="369"/>
                        </a:lnTo>
                        <a:lnTo>
                          <a:pt x="674" y="349"/>
                        </a:lnTo>
                        <a:lnTo>
                          <a:pt x="672" y="335"/>
                        </a:lnTo>
                        <a:lnTo>
                          <a:pt x="671" y="321"/>
                        </a:lnTo>
                        <a:lnTo>
                          <a:pt x="673" y="305"/>
                        </a:lnTo>
                        <a:lnTo>
                          <a:pt x="668" y="291"/>
                        </a:lnTo>
                        <a:lnTo>
                          <a:pt x="665" y="277"/>
                        </a:lnTo>
                        <a:lnTo>
                          <a:pt x="671" y="258"/>
                        </a:lnTo>
                        <a:lnTo>
                          <a:pt x="674" y="235"/>
                        </a:lnTo>
                        <a:lnTo>
                          <a:pt x="676" y="211"/>
                        </a:lnTo>
                        <a:lnTo>
                          <a:pt x="673" y="186"/>
                        </a:lnTo>
                        <a:lnTo>
                          <a:pt x="670" y="162"/>
                        </a:lnTo>
                        <a:lnTo>
                          <a:pt x="662" y="142"/>
                        </a:lnTo>
                        <a:lnTo>
                          <a:pt x="655" y="123"/>
                        </a:lnTo>
                        <a:lnTo>
                          <a:pt x="642" y="109"/>
                        </a:lnTo>
                        <a:lnTo>
                          <a:pt x="612" y="89"/>
                        </a:lnTo>
                        <a:lnTo>
                          <a:pt x="574" y="72"/>
                        </a:lnTo>
                        <a:lnTo>
                          <a:pt x="536" y="57"/>
                        </a:lnTo>
                        <a:lnTo>
                          <a:pt x="440" y="45"/>
                        </a:lnTo>
                        <a:lnTo>
                          <a:pt x="327" y="0"/>
                        </a:lnTo>
                      </a:path>
                    </a:pathLst>
                  </a:custGeom>
                  <a:solidFill>
                    <a:srgbClr val="C060FF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grpSp>
                <p:nvGrpSpPr>
                  <p:cNvPr id="7" name="Group 20"/>
                  <p:cNvGrpSpPr>
                    <a:grpSpLocks/>
                  </p:cNvGrpSpPr>
                  <p:nvPr/>
                </p:nvGrpSpPr>
                <p:grpSpPr bwMode="auto">
                  <a:xfrm>
                    <a:off x="3549" y="3501"/>
                    <a:ext cx="496" cy="458"/>
                    <a:chOff x="3549" y="3501"/>
                    <a:chExt cx="496" cy="458"/>
                  </a:xfrm>
                </p:grpSpPr>
                <p:sp>
                  <p:nvSpPr>
                    <p:cNvPr id="32837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008" y="3732"/>
                      <a:ext cx="27" cy="65"/>
                    </a:xfrm>
                    <a:custGeom>
                      <a:avLst/>
                      <a:gdLst>
                        <a:gd name="T0" fmla="*/ 10 w 27"/>
                        <a:gd name="T1" fmla="*/ 0 h 65"/>
                        <a:gd name="T2" fmla="*/ 0 w 27"/>
                        <a:gd name="T3" fmla="*/ 22 h 65"/>
                        <a:gd name="T4" fmla="*/ 5 w 27"/>
                        <a:gd name="T5" fmla="*/ 45 h 65"/>
                        <a:gd name="T6" fmla="*/ 26 w 27"/>
                        <a:gd name="T7" fmla="*/ 64 h 65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7"/>
                        <a:gd name="T13" fmla="*/ 0 h 65"/>
                        <a:gd name="T14" fmla="*/ 27 w 27"/>
                        <a:gd name="T15" fmla="*/ 65 h 65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7" h="65">
                          <a:moveTo>
                            <a:pt x="10" y="0"/>
                          </a:moveTo>
                          <a:lnTo>
                            <a:pt x="0" y="22"/>
                          </a:lnTo>
                          <a:lnTo>
                            <a:pt x="5" y="45"/>
                          </a:lnTo>
                          <a:lnTo>
                            <a:pt x="26" y="64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38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028" y="3814"/>
                      <a:ext cx="17" cy="145"/>
                    </a:xfrm>
                    <a:custGeom>
                      <a:avLst/>
                      <a:gdLst>
                        <a:gd name="T0" fmla="*/ 12 w 17"/>
                        <a:gd name="T1" fmla="*/ 144 h 145"/>
                        <a:gd name="T2" fmla="*/ 10 w 17"/>
                        <a:gd name="T3" fmla="*/ 130 h 145"/>
                        <a:gd name="T4" fmla="*/ 11 w 17"/>
                        <a:gd name="T5" fmla="*/ 117 h 145"/>
                        <a:gd name="T6" fmla="*/ 15 w 17"/>
                        <a:gd name="T7" fmla="*/ 102 h 145"/>
                        <a:gd name="T8" fmla="*/ 12 w 17"/>
                        <a:gd name="T9" fmla="*/ 86 h 145"/>
                        <a:gd name="T10" fmla="*/ 3 w 17"/>
                        <a:gd name="T11" fmla="*/ 74 h 145"/>
                        <a:gd name="T12" fmla="*/ 0 w 17"/>
                        <a:gd name="T13" fmla="*/ 63 h 145"/>
                        <a:gd name="T14" fmla="*/ 2 w 17"/>
                        <a:gd name="T15" fmla="*/ 49 h 145"/>
                        <a:gd name="T16" fmla="*/ 12 w 17"/>
                        <a:gd name="T17" fmla="*/ 38 h 145"/>
                        <a:gd name="T18" fmla="*/ 16 w 17"/>
                        <a:gd name="T19" fmla="*/ 25 h 145"/>
                        <a:gd name="T20" fmla="*/ 10 w 17"/>
                        <a:gd name="T21" fmla="*/ 13 h 145"/>
                        <a:gd name="T22" fmla="*/ 6 w 17"/>
                        <a:gd name="T23" fmla="*/ 0 h 145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w 17"/>
                        <a:gd name="T37" fmla="*/ 0 h 145"/>
                        <a:gd name="T38" fmla="*/ 17 w 17"/>
                        <a:gd name="T39" fmla="*/ 145 h 145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T36" t="T37" r="T38" b="T39"/>
                      <a:pathLst>
                        <a:path w="17" h="145">
                          <a:moveTo>
                            <a:pt x="12" y="144"/>
                          </a:moveTo>
                          <a:lnTo>
                            <a:pt x="10" y="130"/>
                          </a:lnTo>
                          <a:lnTo>
                            <a:pt x="11" y="117"/>
                          </a:lnTo>
                          <a:lnTo>
                            <a:pt x="15" y="102"/>
                          </a:lnTo>
                          <a:lnTo>
                            <a:pt x="12" y="86"/>
                          </a:lnTo>
                          <a:lnTo>
                            <a:pt x="3" y="74"/>
                          </a:lnTo>
                          <a:lnTo>
                            <a:pt x="0" y="63"/>
                          </a:lnTo>
                          <a:lnTo>
                            <a:pt x="2" y="49"/>
                          </a:lnTo>
                          <a:lnTo>
                            <a:pt x="12" y="38"/>
                          </a:lnTo>
                          <a:lnTo>
                            <a:pt x="16" y="25"/>
                          </a:lnTo>
                          <a:lnTo>
                            <a:pt x="10" y="13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39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3643" y="3501"/>
                      <a:ext cx="169" cy="245"/>
                    </a:xfrm>
                    <a:custGeom>
                      <a:avLst/>
                      <a:gdLst>
                        <a:gd name="T0" fmla="*/ 36 w 169"/>
                        <a:gd name="T1" fmla="*/ 0 h 245"/>
                        <a:gd name="T2" fmla="*/ 36 w 169"/>
                        <a:gd name="T3" fmla="*/ 14 h 245"/>
                        <a:gd name="T4" fmla="*/ 32 w 169"/>
                        <a:gd name="T5" fmla="*/ 27 h 245"/>
                        <a:gd name="T6" fmla="*/ 26 w 169"/>
                        <a:gd name="T7" fmla="*/ 43 h 245"/>
                        <a:gd name="T8" fmla="*/ 24 w 169"/>
                        <a:gd name="T9" fmla="*/ 56 h 245"/>
                        <a:gd name="T10" fmla="*/ 22 w 169"/>
                        <a:gd name="T11" fmla="*/ 74 h 245"/>
                        <a:gd name="T12" fmla="*/ 20 w 169"/>
                        <a:gd name="T13" fmla="*/ 89 h 245"/>
                        <a:gd name="T14" fmla="*/ 13 w 169"/>
                        <a:gd name="T15" fmla="*/ 102 h 245"/>
                        <a:gd name="T16" fmla="*/ 0 w 169"/>
                        <a:gd name="T17" fmla="*/ 110 h 245"/>
                        <a:gd name="T18" fmla="*/ 15 w 169"/>
                        <a:gd name="T19" fmla="*/ 116 h 245"/>
                        <a:gd name="T20" fmla="*/ 36 w 169"/>
                        <a:gd name="T21" fmla="*/ 121 h 245"/>
                        <a:gd name="T22" fmla="*/ 52 w 169"/>
                        <a:gd name="T23" fmla="*/ 127 h 245"/>
                        <a:gd name="T24" fmla="*/ 38 w 169"/>
                        <a:gd name="T25" fmla="*/ 141 h 245"/>
                        <a:gd name="T26" fmla="*/ 28 w 169"/>
                        <a:gd name="T27" fmla="*/ 154 h 245"/>
                        <a:gd name="T28" fmla="*/ 52 w 169"/>
                        <a:gd name="T29" fmla="*/ 160 h 245"/>
                        <a:gd name="T30" fmla="*/ 79 w 169"/>
                        <a:gd name="T31" fmla="*/ 174 h 245"/>
                        <a:gd name="T32" fmla="*/ 107 w 169"/>
                        <a:gd name="T33" fmla="*/ 196 h 245"/>
                        <a:gd name="T34" fmla="*/ 133 w 169"/>
                        <a:gd name="T35" fmla="*/ 209 h 245"/>
                        <a:gd name="T36" fmla="*/ 168 w 169"/>
                        <a:gd name="T37" fmla="*/ 244 h 245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169"/>
                        <a:gd name="T58" fmla="*/ 0 h 245"/>
                        <a:gd name="T59" fmla="*/ 169 w 169"/>
                        <a:gd name="T60" fmla="*/ 245 h 245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169" h="245">
                          <a:moveTo>
                            <a:pt x="36" y="0"/>
                          </a:moveTo>
                          <a:lnTo>
                            <a:pt x="36" y="14"/>
                          </a:lnTo>
                          <a:lnTo>
                            <a:pt x="32" y="27"/>
                          </a:lnTo>
                          <a:lnTo>
                            <a:pt x="26" y="43"/>
                          </a:lnTo>
                          <a:lnTo>
                            <a:pt x="24" y="56"/>
                          </a:lnTo>
                          <a:lnTo>
                            <a:pt x="22" y="74"/>
                          </a:lnTo>
                          <a:lnTo>
                            <a:pt x="20" y="89"/>
                          </a:lnTo>
                          <a:lnTo>
                            <a:pt x="13" y="102"/>
                          </a:lnTo>
                          <a:lnTo>
                            <a:pt x="0" y="110"/>
                          </a:lnTo>
                          <a:lnTo>
                            <a:pt x="15" y="116"/>
                          </a:lnTo>
                          <a:lnTo>
                            <a:pt x="36" y="121"/>
                          </a:lnTo>
                          <a:lnTo>
                            <a:pt x="52" y="127"/>
                          </a:lnTo>
                          <a:lnTo>
                            <a:pt x="38" y="141"/>
                          </a:lnTo>
                          <a:lnTo>
                            <a:pt x="28" y="154"/>
                          </a:lnTo>
                          <a:lnTo>
                            <a:pt x="52" y="160"/>
                          </a:lnTo>
                          <a:lnTo>
                            <a:pt x="79" y="174"/>
                          </a:lnTo>
                          <a:lnTo>
                            <a:pt x="107" y="196"/>
                          </a:lnTo>
                          <a:lnTo>
                            <a:pt x="133" y="209"/>
                          </a:lnTo>
                          <a:lnTo>
                            <a:pt x="168" y="244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40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3876" y="3507"/>
                      <a:ext cx="165" cy="236"/>
                    </a:xfrm>
                    <a:custGeom>
                      <a:avLst/>
                      <a:gdLst>
                        <a:gd name="T0" fmla="*/ 133 w 165"/>
                        <a:gd name="T1" fmla="*/ 0 h 236"/>
                        <a:gd name="T2" fmla="*/ 133 w 165"/>
                        <a:gd name="T3" fmla="*/ 15 h 236"/>
                        <a:gd name="T4" fmla="*/ 138 w 165"/>
                        <a:gd name="T5" fmla="*/ 37 h 236"/>
                        <a:gd name="T6" fmla="*/ 151 w 165"/>
                        <a:gd name="T7" fmla="*/ 58 h 236"/>
                        <a:gd name="T8" fmla="*/ 164 w 165"/>
                        <a:gd name="T9" fmla="*/ 73 h 236"/>
                        <a:gd name="T10" fmla="*/ 150 w 165"/>
                        <a:gd name="T11" fmla="*/ 77 h 236"/>
                        <a:gd name="T12" fmla="*/ 130 w 165"/>
                        <a:gd name="T13" fmla="*/ 85 h 236"/>
                        <a:gd name="T14" fmla="*/ 112 w 165"/>
                        <a:gd name="T15" fmla="*/ 91 h 236"/>
                        <a:gd name="T16" fmla="*/ 136 w 165"/>
                        <a:gd name="T17" fmla="*/ 107 h 236"/>
                        <a:gd name="T18" fmla="*/ 112 w 165"/>
                        <a:gd name="T19" fmla="*/ 115 h 236"/>
                        <a:gd name="T20" fmla="*/ 80 w 165"/>
                        <a:gd name="T21" fmla="*/ 137 h 236"/>
                        <a:gd name="T22" fmla="*/ 64 w 165"/>
                        <a:gd name="T23" fmla="*/ 162 h 236"/>
                        <a:gd name="T24" fmla="*/ 35 w 165"/>
                        <a:gd name="T25" fmla="*/ 189 h 236"/>
                        <a:gd name="T26" fmla="*/ 14 w 165"/>
                        <a:gd name="T27" fmla="*/ 216 h 236"/>
                        <a:gd name="T28" fmla="*/ 0 w 165"/>
                        <a:gd name="T29" fmla="*/ 235 h 2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165"/>
                        <a:gd name="T46" fmla="*/ 0 h 236"/>
                        <a:gd name="T47" fmla="*/ 165 w 165"/>
                        <a:gd name="T48" fmla="*/ 236 h 2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165" h="236">
                          <a:moveTo>
                            <a:pt x="133" y="0"/>
                          </a:moveTo>
                          <a:lnTo>
                            <a:pt x="133" y="15"/>
                          </a:lnTo>
                          <a:lnTo>
                            <a:pt x="138" y="37"/>
                          </a:lnTo>
                          <a:lnTo>
                            <a:pt x="151" y="58"/>
                          </a:lnTo>
                          <a:lnTo>
                            <a:pt x="164" y="73"/>
                          </a:lnTo>
                          <a:lnTo>
                            <a:pt x="150" y="77"/>
                          </a:lnTo>
                          <a:lnTo>
                            <a:pt x="130" y="85"/>
                          </a:lnTo>
                          <a:lnTo>
                            <a:pt x="112" y="91"/>
                          </a:lnTo>
                          <a:lnTo>
                            <a:pt x="136" y="107"/>
                          </a:lnTo>
                          <a:lnTo>
                            <a:pt x="112" y="115"/>
                          </a:lnTo>
                          <a:lnTo>
                            <a:pt x="80" y="137"/>
                          </a:lnTo>
                          <a:lnTo>
                            <a:pt x="64" y="162"/>
                          </a:lnTo>
                          <a:lnTo>
                            <a:pt x="35" y="189"/>
                          </a:lnTo>
                          <a:lnTo>
                            <a:pt x="14" y="216"/>
                          </a:lnTo>
                          <a:lnTo>
                            <a:pt x="0" y="235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41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549" y="3926"/>
                      <a:ext cx="82" cy="19"/>
                    </a:xfrm>
                    <a:custGeom>
                      <a:avLst/>
                      <a:gdLst>
                        <a:gd name="T0" fmla="*/ 81 w 82"/>
                        <a:gd name="T1" fmla="*/ 4 h 19"/>
                        <a:gd name="T2" fmla="*/ 65 w 82"/>
                        <a:gd name="T3" fmla="*/ 1 h 19"/>
                        <a:gd name="T4" fmla="*/ 51 w 82"/>
                        <a:gd name="T5" fmla="*/ 0 h 19"/>
                        <a:gd name="T6" fmla="*/ 35 w 82"/>
                        <a:gd name="T7" fmla="*/ 2 h 19"/>
                        <a:gd name="T8" fmla="*/ 23 w 82"/>
                        <a:gd name="T9" fmla="*/ 6 h 19"/>
                        <a:gd name="T10" fmla="*/ 8 w 82"/>
                        <a:gd name="T11" fmla="*/ 13 h 19"/>
                        <a:gd name="T12" fmla="*/ 0 w 82"/>
                        <a:gd name="T13" fmla="*/ 18 h 19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82"/>
                        <a:gd name="T22" fmla="*/ 0 h 19"/>
                        <a:gd name="T23" fmla="*/ 82 w 82"/>
                        <a:gd name="T24" fmla="*/ 19 h 19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82" h="19">
                          <a:moveTo>
                            <a:pt x="81" y="4"/>
                          </a:moveTo>
                          <a:lnTo>
                            <a:pt x="65" y="1"/>
                          </a:lnTo>
                          <a:lnTo>
                            <a:pt x="51" y="0"/>
                          </a:lnTo>
                          <a:lnTo>
                            <a:pt x="35" y="2"/>
                          </a:lnTo>
                          <a:lnTo>
                            <a:pt x="23" y="6"/>
                          </a:lnTo>
                          <a:lnTo>
                            <a:pt x="8" y="13"/>
                          </a:lnTo>
                          <a:lnTo>
                            <a:pt x="0" y="18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42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3584" y="3729"/>
                      <a:ext cx="53" cy="45"/>
                    </a:xfrm>
                    <a:custGeom>
                      <a:avLst/>
                      <a:gdLst>
                        <a:gd name="T0" fmla="*/ 52 w 53"/>
                        <a:gd name="T1" fmla="*/ 44 h 45"/>
                        <a:gd name="T2" fmla="*/ 41 w 53"/>
                        <a:gd name="T3" fmla="*/ 43 h 45"/>
                        <a:gd name="T4" fmla="*/ 27 w 53"/>
                        <a:gd name="T5" fmla="*/ 38 h 45"/>
                        <a:gd name="T6" fmla="*/ 17 w 53"/>
                        <a:gd name="T7" fmla="*/ 31 h 45"/>
                        <a:gd name="T8" fmla="*/ 9 w 53"/>
                        <a:gd name="T9" fmla="*/ 22 h 45"/>
                        <a:gd name="T10" fmla="*/ 3 w 53"/>
                        <a:gd name="T11" fmla="*/ 9 h 45"/>
                        <a:gd name="T12" fmla="*/ 0 w 53"/>
                        <a:gd name="T13" fmla="*/ 0 h 45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53"/>
                        <a:gd name="T22" fmla="*/ 0 h 45"/>
                        <a:gd name="T23" fmla="*/ 53 w 53"/>
                        <a:gd name="T24" fmla="*/ 45 h 45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53" h="45">
                          <a:moveTo>
                            <a:pt x="52" y="44"/>
                          </a:moveTo>
                          <a:lnTo>
                            <a:pt x="41" y="43"/>
                          </a:lnTo>
                          <a:lnTo>
                            <a:pt x="27" y="38"/>
                          </a:lnTo>
                          <a:lnTo>
                            <a:pt x="17" y="31"/>
                          </a:lnTo>
                          <a:lnTo>
                            <a:pt x="9" y="22"/>
                          </a:lnTo>
                          <a:lnTo>
                            <a:pt x="3" y="9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43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622" y="3774"/>
                      <a:ext cx="16" cy="130"/>
                    </a:xfrm>
                    <a:custGeom>
                      <a:avLst/>
                      <a:gdLst>
                        <a:gd name="T0" fmla="*/ 14 w 16"/>
                        <a:gd name="T1" fmla="*/ 0 h 130"/>
                        <a:gd name="T2" fmla="*/ 13 w 16"/>
                        <a:gd name="T3" fmla="*/ 9 h 130"/>
                        <a:gd name="T4" fmla="*/ 13 w 16"/>
                        <a:gd name="T5" fmla="*/ 15 h 130"/>
                        <a:gd name="T6" fmla="*/ 13 w 16"/>
                        <a:gd name="T7" fmla="*/ 24 h 130"/>
                        <a:gd name="T8" fmla="*/ 15 w 16"/>
                        <a:gd name="T9" fmla="*/ 32 h 130"/>
                        <a:gd name="T10" fmla="*/ 13 w 16"/>
                        <a:gd name="T11" fmla="*/ 41 h 130"/>
                        <a:gd name="T12" fmla="*/ 10 w 16"/>
                        <a:gd name="T13" fmla="*/ 50 h 130"/>
                        <a:gd name="T14" fmla="*/ 8 w 16"/>
                        <a:gd name="T15" fmla="*/ 57 h 130"/>
                        <a:gd name="T16" fmla="*/ 7 w 16"/>
                        <a:gd name="T17" fmla="*/ 66 h 130"/>
                        <a:gd name="T18" fmla="*/ 7 w 16"/>
                        <a:gd name="T19" fmla="*/ 74 h 130"/>
                        <a:gd name="T20" fmla="*/ 3 w 16"/>
                        <a:gd name="T21" fmla="*/ 84 h 130"/>
                        <a:gd name="T22" fmla="*/ 0 w 16"/>
                        <a:gd name="T23" fmla="*/ 91 h 130"/>
                        <a:gd name="T24" fmla="*/ 1 w 16"/>
                        <a:gd name="T25" fmla="*/ 100 h 130"/>
                        <a:gd name="T26" fmla="*/ 5 w 16"/>
                        <a:gd name="T27" fmla="*/ 109 h 130"/>
                        <a:gd name="T28" fmla="*/ 10 w 16"/>
                        <a:gd name="T29" fmla="*/ 118 h 130"/>
                        <a:gd name="T30" fmla="*/ 12 w 16"/>
                        <a:gd name="T31" fmla="*/ 129 h 130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w 16"/>
                        <a:gd name="T49" fmla="*/ 0 h 130"/>
                        <a:gd name="T50" fmla="*/ 16 w 16"/>
                        <a:gd name="T51" fmla="*/ 130 h 130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T48" t="T49" r="T50" b="T51"/>
                      <a:pathLst>
                        <a:path w="16" h="130">
                          <a:moveTo>
                            <a:pt x="14" y="0"/>
                          </a:moveTo>
                          <a:lnTo>
                            <a:pt x="13" y="9"/>
                          </a:lnTo>
                          <a:lnTo>
                            <a:pt x="13" y="15"/>
                          </a:lnTo>
                          <a:lnTo>
                            <a:pt x="13" y="24"/>
                          </a:lnTo>
                          <a:lnTo>
                            <a:pt x="15" y="32"/>
                          </a:lnTo>
                          <a:lnTo>
                            <a:pt x="13" y="41"/>
                          </a:lnTo>
                          <a:lnTo>
                            <a:pt x="10" y="50"/>
                          </a:lnTo>
                          <a:lnTo>
                            <a:pt x="8" y="57"/>
                          </a:lnTo>
                          <a:lnTo>
                            <a:pt x="7" y="66"/>
                          </a:lnTo>
                          <a:lnTo>
                            <a:pt x="7" y="74"/>
                          </a:lnTo>
                          <a:lnTo>
                            <a:pt x="3" y="84"/>
                          </a:lnTo>
                          <a:lnTo>
                            <a:pt x="0" y="91"/>
                          </a:lnTo>
                          <a:lnTo>
                            <a:pt x="1" y="100"/>
                          </a:lnTo>
                          <a:lnTo>
                            <a:pt x="5" y="109"/>
                          </a:lnTo>
                          <a:lnTo>
                            <a:pt x="10" y="118"/>
                          </a:lnTo>
                          <a:lnTo>
                            <a:pt x="12" y="129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44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621" y="3726"/>
                      <a:ext cx="15" cy="46"/>
                    </a:xfrm>
                    <a:custGeom>
                      <a:avLst/>
                      <a:gdLst>
                        <a:gd name="T0" fmla="*/ 10 w 15"/>
                        <a:gd name="T1" fmla="*/ 0 h 46"/>
                        <a:gd name="T2" fmla="*/ 4 w 15"/>
                        <a:gd name="T3" fmla="*/ 8 h 46"/>
                        <a:gd name="T4" fmla="*/ 0 w 15"/>
                        <a:gd name="T5" fmla="*/ 17 h 46"/>
                        <a:gd name="T6" fmla="*/ 0 w 15"/>
                        <a:gd name="T7" fmla="*/ 28 h 46"/>
                        <a:gd name="T8" fmla="*/ 5 w 15"/>
                        <a:gd name="T9" fmla="*/ 37 h 46"/>
                        <a:gd name="T10" fmla="*/ 14 w 15"/>
                        <a:gd name="T11" fmla="*/ 45 h 4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5"/>
                        <a:gd name="T19" fmla="*/ 0 h 46"/>
                        <a:gd name="T20" fmla="*/ 15 w 15"/>
                        <a:gd name="T21" fmla="*/ 46 h 4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5" h="46">
                          <a:moveTo>
                            <a:pt x="10" y="0"/>
                          </a:moveTo>
                          <a:lnTo>
                            <a:pt x="4" y="8"/>
                          </a:lnTo>
                          <a:lnTo>
                            <a:pt x="0" y="17"/>
                          </a:lnTo>
                          <a:lnTo>
                            <a:pt x="0" y="28"/>
                          </a:lnTo>
                          <a:lnTo>
                            <a:pt x="5" y="37"/>
                          </a:lnTo>
                          <a:lnTo>
                            <a:pt x="14" y="45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  <p:grpSp>
              <p:nvGrpSpPr>
                <p:cNvPr id="8" name="Group 29"/>
                <p:cNvGrpSpPr>
                  <a:grpSpLocks/>
                </p:cNvGrpSpPr>
                <p:nvPr/>
              </p:nvGrpSpPr>
              <p:grpSpPr bwMode="auto">
                <a:xfrm>
                  <a:off x="3684" y="3473"/>
                  <a:ext cx="317" cy="299"/>
                  <a:chOff x="3684" y="3473"/>
                  <a:chExt cx="317" cy="299"/>
                </a:xfrm>
              </p:grpSpPr>
              <p:grpSp>
                <p:nvGrpSpPr>
                  <p:cNvPr id="9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684" y="3473"/>
                    <a:ext cx="317" cy="299"/>
                    <a:chOff x="3684" y="3473"/>
                    <a:chExt cx="317" cy="299"/>
                  </a:xfrm>
                </p:grpSpPr>
                <p:sp>
                  <p:nvSpPr>
                    <p:cNvPr id="32831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3684" y="3473"/>
                      <a:ext cx="317" cy="299"/>
                    </a:xfrm>
                    <a:custGeom>
                      <a:avLst/>
                      <a:gdLst>
                        <a:gd name="T0" fmla="*/ 62 w 317"/>
                        <a:gd name="T1" fmla="*/ 22 h 299"/>
                        <a:gd name="T2" fmla="*/ 0 w 317"/>
                        <a:gd name="T3" fmla="*/ 26 h 299"/>
                        <a:gd name="T4" fmla="*/ 19 w 317"/>
                        <a:gd name="T5" fmla="*/ 63 h 299"/>
                        <a:gd name="T6" fmla="*/ 65 w 317"/>
                        <a:gd name="T7" fmla="*/ 105 h 299"/>
                        <a:gd name="T8" fmla="*/ 60 w 317"/>
                        <a:gd name="T9" fmla="*/ 144 h 299"/>
                        <a:gd name="T10" fmla="*/ 151 w 317"/>
                        <a:gd name="T11" fmla="*/ 298 h 299"/>
                        <a:gd name="T12" fmla="*/ 157 w 317"/>
                        <a:gd name="T13" fmla="*/ 298 h 299"/>
                        <a:gd name="T14" fmla="*/ 179 w 317"/>
                        <a:gd name="T15" fmla="*/ 269 h 299"/>
                        <a:gd name="T16" fmla="*/ 206 w 317"/>
                        <a:gd name="T17" fmla="*/ 217 h 299"/>
                        <a:gd name="T18" fmla="*/ 248 w 317"/>
                        <a:gd name="T19" fmla="*/ 154 h 299"/>
                        <a:gd name="T20" fmla="*/ 258 w 317"/>
                        <a:gd name="T21" fmla="*/ 94 h 299"/>
                        <a:gd name="T22" fmla="*/ 316 w 317"/>
                        <a:gd name="T23" fmla="*/ 31 h 299"/>
                        <a:gd name="T24" fmla="*/ 259 w 317"/>
                        <a:gd name="T25" fmla="*/ 0 h 299"/>
                        <a:gd name="T26" fmla="*/ 205 w 317"/>
                        <a:gd name="T27" fmla="*/ 39 h 299"/>
                        <a:gd name="T28" fmla="*/ 154 w 317"/>
                        <a:gd name="T29" fmla="*/ 36 h 299"/>
                        <a:gd name="T30" fmla="*/ 87 w 317"/>
                        <a:gd name="T31" fmla="*/ 17 h 299"/>
                        <a:gd name="T32" fmla="*/ 62 w 317"/>
                        <a:gd name="T33" fmla="*/ 22 h 299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w 317"/>
                        <a:gd name="T52" fmla="*/ 0 h 299"/>
                        <a:gd name="T53" fmla="*/ 317 w 317"/>
                        <a:gd name="T54" fmla="*/ 299 h 299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T51" t="T52" r="T53" b="T54"/>
                      <a:pathLst>
                        <a:path w="317" h="299">
                          <a:moveTo>
                            <a:pt x="62" y="22"/>
                          </a:moveTo>
                          <a:lnTo>
                            <a:pt x="0" y="26"/>
                          </a:lnTo>
                          <a:lnTo>
                            <a:pt x="19" y="63"/>
                          </a:lnTo>
                          <a:lnTo>
                            <a:pt x="65" y="105"/>
                          </a:lnTo>
                          <a:lnTo>
                            <a:pt x="60" y="144"/>
                          </a:lnTo>
                          <a:lnTo>
                            <a:pt x="151" y="298"/>
                          </a:lnTo>
                          <a:lnTo>
                            <a:pt x="157" y="298"/>
                          </a:lnTo>
                          <a:lnTo>
                            <a:pt x="179" y="269"/>
                          </a:lnTo>
                          <a:lnTo>
                            <a:pt x="206" y="217"/>
                          </a:lnTo>
                          <a:lnTo>
                            <a:pt x="248" y="154"/>
                          </a:lnTo>
                          <a:lnTo>
                            <a:pt x="258" y="94"/>
                          </a:lnTo>
                          <a:lnTo>
                            <a:pt x="316" y="31"/>
                          </a:lnTo>
                          <a:lnTo>
                            <a:pt x="259" y="0"/>
                          </a:lnTo>
                          <a:lnTo>
                            <a:pt x="205" y="39"/>
                          </a:lnTo>
                          <a:lnTo>
                            <a:pt x="154" y="36"/>
                          </a:lnTo>
                          <a:lnTo>
                            <a:pt x="87" y="17"/>
                          </a:lnTo>
                          <a:lnTo>
                            <a:pt x="62" y="22"/>
                          </a:lnTo>
                        </a:path>
                      </a:pathLst>
                    </a:custGeom>
                    <a:solidFill>
                      <a:srgbClr val="E0E0E0"/>
                    </a:solidFill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grpSp>
                  <p:nvGrpSpPr>
                    <p:cNvPr id="10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20" y="3545"/>
                      <a:ext cx="232" cy="35"/>
                      <a:chOff x="3720" y="3545"/>
                      <a:chExt cx="232" cy="35"/>
                    </a:xfrm>
                  </p:grpSpPr>
                  <p:sp>
                    <p:nvSpPr>
                      <p:cNvPr id="32833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89" y="3545"/>
                        <a:ext cx="63" cy="30"/>
                      </a:xfrm>
                      <a:custGeom>
                        <a:avLst/>
                        <a:gdLst>
                          <a:gd name="T0" fmla="*/ 0 w 63"/>
                          <a:gd name="T1" fmla="*/ 0 h 30"/>
                          <a:gd name="T2" fmla="*/ 31 w 63"/>
                          <a:gd name="T3" fmla="*/ 22 h 30"/>
                          <a:gd name="T4" fmla="*/ 62 w 63"/>
                          <a:gd name="T5" fmla="*/ 11 h 30"/>
                          <a:gd name="T6" fmla="*/ 30 w 63"/>
                          <a:gd name="T7" fmla="*/ 29 h 30"/>
                          <a:gd name="T8" fmla="*/ 0 w 63"/>
                          <a:gd name="T9" fmla="*/ 0 h 30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63"/>
                          <a:gd name="T16" fmla="*/ 0 h 30"/>
                          <a:gd name="T17" fmla="*/ 63 w 63"/>
                          <a:gd name="T18" fmla="*/ 30 h 30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63" h="30">
                            <a:moveTo>
                              <a:pt x="0" y="0"/>
                            </a:moveTo>
                            <a:lnTo>
                              <a:pt x="31" y="22"/>
                            </a:lnTo>
                            <a:lnTo>
                              <a:pt x="62" y="11"/>
                            </a:lnTo>
                            <a:lnTo>
                              <a:pt x="30" y="29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C0C0C0"/>
                      </a:solidFill>
                      <a:ln w="12700" cap="rnd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32834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20" y="3547"/>
                        <a:ext cx="74" cy="33"/>
                      </a:xfrm>
                      <a:custGeom>
                        <a:avLst/>
                        <a:gdLst>
                          <a:gd name="T0" fmla="*/ 73 w 74"/>
                          <a:gd name="T1" fmla="*/ 0 h 33"/>
                          <a:gd name="T2" fmla="*/ 59 w 74"/>
                          <a:gd name="T3" fmla="*/ 26 h 33"/>
                          <a:gd name="T4" fmla="*/ 0 w 74"/>
                          <a:gd name="T5" fmla="*/ 4 h 33"/>
                          <a:gd name="T6" fmla="*/ 60 w 74"/>
                          <a:gd name="T7" fmla="*/ 32 h 33"/>
                          <a:gd name="T8" fmla="*/ 73 w 74"/>
                          <a:gd name="T9" fmla="*/ 0 h 3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74"/>
                          <a:gd name="T16" fmla="*/ 0 h 33"/>
                          <a:gd name="T17" fmla="*/ 74 w 74"/>
                          <a:gd name="T18" fmla="*/ 33 h 33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74" h="33">
                            <a:moveTo>
                              <a:pt x="73" y="0"/>
                            </a:moveTo>
                            <a:lnTo>
                              <a:pt x="59" y="26"/>
                            </a:lnTo>
                            <a:lnTo>
                              <a:pt x="0" y="4"/>
                            </a:lnTo>
                            <a:lnTo>
                              <a:pt x="60" y="32"/>
                            </a:lnTo>
                            <a:lnTo>
                              <a:pt x="73" y="0"/>
                            </a:lnTo>
                          </a:path>
                        </a:pathLst>
                      </a:custGeom>
                      <a:solidFill>
                        <a:srgbClr val="C0C0C0"/>
                      </a:solidFill>
                      <a:ln w="12700" cap="rnd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GB"/>
                      </a:p>
                    </p:txBody>
                  </p:sp>
                </p:grpSp>
              </p:grpSp>
              <p:sp>
                <p:nvSpPr>
                  <p:cNvPr id="32830" name="Freeform 35"/>
                  <p:cNvSpPr>
                    <a:spLocks/>
                  </p:cNvSpPr>
                  <p:nvPr/>
                </p:nvSpPr>
                <p:spPr bwMode="auto">
                  <a:xfrm>
                    <a:off x="3786" y="3512"/>
                    <a:ext cx="108" cy="260"/>
                  </a:xfrm>
                  <a:custGeom>
                    <a:avLst/>
                    <a:gdLst>
                      <a:gd name="T0" fmla="*/ 31 w 108"/>
                      <a:gd name="T1" fmla="*/ 0 h 260"/>
                      <a:gd name="T2" fmla="*/ 12 w 108"/>
                      <a:gd name="T3" fmla="*/ 35 h 260"/>
                      <a:gd name="T4" fmla="*/ 39 w 108"/>
                      <a:gd name="T5" fmla="*/ 72 h 260"/>
                      <a:gd name="T6" fmla="*/ 33 w 108"/>
                      <a:gd name="T7" fmla="*/ 89 h 260"/>
                      <a:gd name="T8" fmla="*/ 16 w 108"/>
                      <a:gd name="T9" fmla="*/ 110 h 260"/>
                      <a:gd name="T10" fmla="*/ 0 w 108"/>
                      <a:gd name="T11" fmla="*/ 174 h 260"/>
                      <a:gd name="T12" fmla="*/ 46 w 108"/>
                      <a:gd name="T13" fmla="*/ 259 h 260"/>
                      <a:gd name="T14" fmla="*/ 60 w 108"/>
                      <a:gd name="T15" fmla="*/ 259 h 260"/>
                      <a:gd name="T16" fmla="*/ 107 w 108"/>
                      <a:gd name="T17" fmla="*/ 177 h 260"/>
                      <a:gd name="T18" fmla="*/ 97 w 108"/>
                      <a:gd name="T19" fmla="*/ 112 h 260"/>
                      <a:gd name="T20" fmla="*/ 83 w 108"/>
                      <a:gd name="T21" fmla="*/ 91 h 260"/>
                      <a:gd name="T22" fmla="*/ 72 w 108"/>
                      <a:gd name="T23" fmla="*/ 72 h 260"/>
                      <a:gd name="T24" fmla="*/ 96 w 108"/>
                      <a:gd name="T25" fmla="*/ 35 h 260"/>
                      <a:gd name="T26" fmla="*/ 83 w 108"/>
                      <a:gd name="T27" fmla="*/ 0 h 260"/>
                      <a:gd name="T28" fmla="*/ 31 w 108"/>
                      <a:gd name="T29" fmla="*/ 0 h 260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08"/>
                      <a:gd name="T46" fmla="*/ 0 h 260"/>
                      <a:gd name="T47" fmla="*/ 108 w 108"/>
                      <a:gd name="T48" fmla="*/ 260 h 260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08" h="260">
                        <a:moveTo>
                          <a:pt x="31" y="0"/>
                        </a:moveTo>
                        <a:lnTo>
                          <a:pt x="12" y="35"/>
                        </a:lnTo>
                        <a:lnTo>
                          <a:pt x="39" y="72"/>
                        </a:lnTo>
                        <a:lnTo>
                          <a:pt x="33" y="89"/>
                        </a:lnTo>
                        <a:lnTo>
                          <a:pt x="16" y="110"/>
                        </a:lnTo>
                        <a:lnTo>
                          <a:pt x="0" y="174"/>
                        </a:lnTo>
                        <a:lnTo>
                          <a:pt x="46" y="259"/>
                        </a:lnTo>
                        <a:lnTo>
                          <a:pt x="60" y="259"/>
                        </a:lnTo>
                        <a:lnTo>
                          <a:pt x="107" y="177"/>
                        </a:lnTo>
                        <a:lnTo>
                          <a:pt x="97" y="112"/>
                        </a:lnTo>
                        <a:lnTo>
                          <a:pt x="83" y="91"/>
                        </a:lnTo>
                        <a:lnTo>
                          <a:pt x="72" y="72"/>
                        </a:lnTo>
                        <a:lnTo>
                          <a:pt x="96" y="35"/>
                        </a:lnTo>
                        <a:lnTo>
                          <a:pt x="83" y="0"/>
                        </a:lnTo>
                        <a:lnTo>
                          <a:pt x="31" y="0"/>
                        </a:lnTo>
                      </a:path>
                    </a:pathLst>
                  </a:custGeom>
                  <a:solidFill>
                    <a:srgbClr val="008080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11" name="Group 36"/>
              <p:cNvGrpSpPr>
                <a:grpSpLocks/>
              </p:cNvGrpSpPr>
              <p:nvPr/>
            </p:nvGrpSpPr>
            <p:grpSpPr bwMode="auto">
              <a:xfrm>
                <a:off x="3630" y="3746"/>
                <a:ext cx="295" cy="184"/>
                <a:chOff x="3630" y="3746"/>
                <a:chExt cx="295" cy="184"/>
              </a:xfrm>
            </p:grpSpPr>
            <p:sp>
              <p:nvSpPr>
                <p:cNvPr id="32821" name="Freeform 37"/>
                <p:cNvSpPr>
                  <a:spLocks/>
                </p:cNvSpPr>
                <p:nvPr/>
              </p:nvSpPr>
              <p:spPr bwMode="auto">
                <a:xfrm>
                  <a:off x="3709" y="3746"/>
                  <a:ext cx="216" cy="176"/>
                </a:xfrm>
                <a:custGeom>
                  <a:avLst/>
                  <a:gdLst>
                    <a:gd name="T0" fmla="*/ 0 w 216"/>
                    <a:gd name="T1" fmla="*/ 61 h 176"/>
                    <a:gd name="T2" fmla="*/ 57 w 216"/>
                    <a:gd name="T3" fmla="*/ 20 h 176"/>
                    <a:gd name="T4" fmla="*/ 88 w 216"/>
                    <a:gd name="T5" fmla="*/ 10 h 176"/>
                    <a:gd name="T6" fmla="*/ 119 w 216"/>
                    <a:gd name="T7" fmla="*/ 0 h 176"/>
                    <a:gd name="T8" fmla="*/ 143 w 216"/>
                    <a:gd name="T9" fmla="*/ 0 h 176"/>
                    <a:gd name="T10" fmla="*/ 174 w 216"/>
                    <a:gd name="T11" fmla="*/ 3 h 176"/>
                    <a:gd name="T12" fmla="*/ 194 w 216"/>
                    <a:gd name="T13" fmla="*/ 8 h 176"/>
                    <a:gd name="T14" fmla="*/ 210 w 216"/>
                    <a:gd name="T15" fmla="*/ 17 h 176"/>
                    <a:gd name="T16" fmla="*/ 215 w 216"/>
                    <a:gd name="T17" fmla="*/ 24 h 176"/>
                    <a:gd name="T18" fmla="*/ 215 w 216"/>
                    <a:gd name="T19" fmla="*/ 29 h 176"/>
                    <a:gd name="T20" fmla="*/ 211 w 216"/>
                    <a:gd name="T21" fmla="*/ 38 h 176"/>
                    <a:gd name="T22" fmla="*/ 201 w 216"/>
                    <a:gd name="T23" fmla="*/ 44 h 176"/>
                    <a:gd name="T24" fmla="*/ 188 w 216"/>
                    <a:gd name="T25" fmla="*/ 49 h 176"/>
                    <a:gd name="T26" fmla="*/ 197 w 216"/>
                    <a:gd name="T27" fmla="*/ 58 h 176"/>
                    <a:gd name="T28" fmla="*/ 206 w 216"/>
                    <a:gd name="T29" fmla="*/ 67 h 176"/>
                    <a:gd name="T30" fmla="*/ 208 w 216"/>
                    <a:gd name="T31" fmla="*/ 72 h 176"/>
                    <a:gd name="T32" fmla="*/ 205 w 216"/>
                    <a:gd name="T33" fmla="*/ 80 h 176"/>
                    <a:gd name="T34" fmla="*/ 199 w 216"/>
                    <a:gd name="T35" fmla="*/ 85 h 176"/>
                    <a:gd name="T36" fmla="*/ 190 w 216"/>
                    <a:gd name="T37" fmla="*/ 91 h 176"/>
                    <a:gd name="T38" fmla="*/ 174 w 216"/>
                    <a:gd name="T39" fmla="*/ 91 h 176"/>
                    <a:gd name="T40" fmla="*/ 177 w 216"/>
                    <a:gd name="T41" fmla="*/ 100 h 176"/>
                    <a:gd name="T42" fmla="*/ 181 w 216"/>
                    <a:gd name="T43" fmla="*/ 106 h 176"/>
                    <a:gd name="T44" fmla="*/ 178 w 216"/>
                    <a:gd name="T45" fmla="*/ 116 h 176"/>
                    <a:gd name="T46" fmla="*/ 171 w 216"/>
                    <a:gd name="T47" fmla="*/ 121 h 176"/>
                    <a:gd name="T48" fmla="*/ 160 w 216"/>
                    <a:gd name="T49" fmla="*/ 124 h 176"/>
                    <a:gd name="T50" fmla="*/ 146 w 216"/>
                    <a:gd name="T51" fmla="*/ 124 h 176"/>
                    <a:gd name="T52" fmla="*/ 152 w 216"/>
                    <a:gd name="T53" fmla="*/ 128 h 176"/>
                    <a:gd name="T54" fmla="*/ 157 w 216"/>
                    <a:gd name="T55" fmla="*/ 135 h 176"/>
                    <a:gd name="T56" fmla="*/ 156 w 216"/>
                    <a:gd name="T57" fmla="*/ 142 h 176"/>
                    <a:gd name="T58" fmla="*/ 151 w 216"/>
                    <a:gd name="T59" fmla="*/ 146 h 176"/>
                    <a:gd name="T60" fmla="*/ 144 w 216"/>
                    <a:gd name="T61" fmla="*/ 149 h 176"/>
                    <a:gd name="T62" fmla="*/ 135 w 216"/>
                    <a:gd name="T63" fmla="*/ 153 h 176"/>
                    <a:gd name="T64" fmla="*/ 121 w 216"/>
                    <a:gd name="T65" fmla="*/ 154 h 176"/>
                    <a:gd name="T66" fmla="*/ 107 w 216"/>
                    <a:gd name="T67" fmla="*/ 154 h 176"/>
                    <a:gd name="T68" fmla="*/ 93 w 216"/>
                    <a:gd name="T69" fmla="*/ 164 h 176"/>
                    <a:gd name="T70" fmla="*/ 84 w 216"/>
                    <a:gd name="T71" fmla="*/ 169 h 176"/>
                    <a:gd name="T72" fmla="*/ 70 w 216"/>
                    <a:gd name="T73" fmla="*/ 173 h 176"/>
                    <a:gd name="T74" fmla="*/ 54 w 216"/>
                    <a:gd name="T75" fmla="*/ 175 h 176"/>
                    <a:gd name="T76" fmla="*/ 37 w 216"/>
                    <a:gd name="T77" fmla="*/ 171 h 176"/>
                    <a:gd name="T78" fmla="*/ 0 w 216"/>
                    <a:gd name="T79" fmla="*/ 138 h 176"/>
                    <a:gd name="T80" fmla="*/ 0 w 216"/>
                    <a:gd name="T81" fmla="*/ 99 h 176"/>
                    <a:gd name="T82" fmla="*/ 0 w 216"/>
                    <a:gd name="T83" fmla="*/ 61 h 17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16"/>
                    <a:gd name="T127" fmla="*/ 0 h 176"/>
                    <a:gd name="T128" fmla="*/ 216 w 216"/>
                    <a:gd name="T129" fmla="*/ 176 h 17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16" h="176">
                      <a:moveTo>
                        <a:pt x="0" y="61"/>
                      </a:moveTo>
                      <a:lnTo>
                        <a:pt x="57" y="20"/>
                      </a:lnTo>
                      <a:lnTo>
                        <a:pt x="88" y="10"/>
                      </a:lnTo>
                      <a:lnTo>
                        <a:pt x="119" y="0"/>
                      </a:lnTo>
                      <a:lnTo>
                        <a:pt x="143" y="0"/>
                      </a:lnTo>
                      <a:lnTo>
                        <a:pt x="174" y="3"/>
                      </a:lnTo>
                      <a:lnTo>
                        <a:pt x="194" y="8"/>
                      </a:lnTo>
                      <a:lnTo>
                        <a:pt x="210" y="17"/>
                      </a:lnTo>
                      <a:lnTo>
                        <a:pt x="215" y="24"/>
                      </a:lnTo>
                      <a:lnTo>
                        <a:pt x="215" y="29"/>
                      </a:lnTo>
                      <a:lnTo>
                        <a:pt x="211" y="38"/>
                      </a:lnTo>
                      <a:lnTo>
                        <a:pt x="201" y="44"/>
                      </a:lnTo>
                      <a:lnTo>
                        <a:pt x="188" y="49"/>
                      </a:lnTo>
                      <a:lnTo>
                        <a:pt x="197" y="58"/>
                      </a:lnTo>
                      <a:lnTo>
                        <a:pt x="206" y="67"/>
                      </a:lnTo>
                      <a:lnTo>
                        <a:pt x="208" y="72"/>
                      </a:lnTo>
                      <a:lnTo>
                        <a:pt x="205" y="80"/>
                      </a:lnTo>
                      <a:lnTo>
                        <a:pt x="199" y="85"/>
                      </a:lnTo>
                      <a:lnTo>
                        <a:pt x="190" y="91"/>
                      </a:lnTo>
                      <a:lnTo>
                        <a:pt x="174" y="91"/>
                      </a:lnTo>
                      <a:lnTo>
                        <a:pt x="177" y="100"/>
                      </a:lnTo>
                      <a:lnTo>
                        <a:pt x="181" y="106"/>
                      </a:lnTo>
                      <a:lnTo>
                        <a:pt x="178" y="116"/>
                      </a:lnTo>
                      <a:lnTo>
                        <a:pt x="171" y="121"/>
                      </a:lnTo>
                      <a:lnTo>
                        <a:pt x="160" y="124"/>
                      </a:lnTo>
                      <a:lnTo>
                        <a:pt x="146" y="124"/>
                      </a:lnTo>
                      <a:lnTo>
                        <a:pt x="152" y="128"/>
                      </a:lnTo>
                      <a:lnTo>
                        <a:pt x="157" y="135"/>
                      </a:lnTo>
                      <a:lnTo>
                        <a:pt x="156" y="142"/>
                      </a:lnTo>
                      <a:lnTo>
                        <a:pt x="151" y="146"/>
                      </a:lnTo>
                      <a:lnTo>
                        <a:pt x="144" y="149"/>
                      </a:lnTo>
                      <a:lnTo>
                        <a:pt x="135" y="153"/>
                      </a:lnTo>
                      <a:lnTo>
                        <a:pt x="121" y="154"/>
                      </a:lnTo>
                      <a:lnTo>
                        <a:pt x="107" y="154"/>
                      </a:lnTo>
                      <a:lnTo>
                        <a:pt x="93" y="164"/>
                      </a:lnTo>
                      <a:lnTo>
                        <a:pt x="84" y="169"/>
                      </a:lnTo>
                      <a:lnTo>
                        <a:pt x="70" y="173"/>
                      </a:lnTo>
                      <a:lnTo>
                        <a:pt x="54" y="175"/>
                      </a:lnTo>
                      <a:lnTo>
                        <a:pt x="37" y="171"/>
                      </a:lnTo>
                      <a:lnTo>
                        <a:pt x="0" y="138"/>
                      </a:lnTo>
                      <a:lnTo>
                        <a:pt x="0" y="99"/>
                      </a:lnTo>
                      <a:lnTo>
                        <a:pt x="0" y="61"/>
                      </a:lnTo>
                    </a:path>
                  </a:pathLst>
                </a:custGeom>
                <a:solidFill>
                  <a:srgbClr val="E0A080"/>
                </a:solid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822" name="Freeform 38"/>
                <p:cNvSpPr>
                  <a:spLocks/>
                </p:cNvSpPr>
                <p:nvPr/>
              </p:nvSpPr>
              <p:spPr bwMode="auto">
                <a:xfrm>
                  <a:off x="3630" y="3776"/>
                  <a:ext cx="109" cy="154"/>
                </a:xfrm>
                <a:custGeom>
                  <a:avLst/>
                  <a:gdLst>
                    <a:gd name="T0" fmla="*/ 97 w 109"/>
                    <a:gd name="T1" fmla="*/ 18 h 154"/>
                    <a:gd name="T2" fmla="*/ 108 w 109"/>
                    <a:gd name="T3" fmla="*/ 3 h 154"/>
                    <a:gd name="T4" fmla="*/ 85 w 109"/>
                    <a:gd name="T5" fmla="*/ 6 h 154"/>
                    <a:gd name="T6" fmla="*/ 64 w 109"/>
                    <a:gd name="T7" fmla="*/ 5 h 154"/>
                    <a:gd name="T8" fmla="*/ 41 w 109"/>
                    <a:gd name="T9" fmla="*/ 5 h 154"/>
                    <a:gd name="T10" fmla="*/ 12 w 109"/>
                    <a:gd name="T11" fmla="*/ 0 h 154"/>
                    <a:gd name="T12" fmla="*/ 14 w 109"/>
                    <a:gd name="T13" fmla="*/ 30 h 154"/>
                    <a:gd name="T14" fmla="*/ 8 w 109"/>
                    <a:gd name="T15" fmla="*/ 54 h 154"/>
                    <a:gd name="T16" fmla="*/ 5 w 109"/>
                    <a:gd name="T17" fmla="*/ 75 h 154"/>
                    <a:gd name="T18" fmla="*/ 0 w 109"/>
                    <a:gd name="T19" fmla="*/ 91 h 154"/>
                    <a:gd name="T20" fmla="*/ 2 w 109"/>
                    <a:gd name="T21" fmla="*/ 104 h 154"/>
                    <a:gd name="T22" fmla="*/ 10 w 109"/>
                    <a:gd name="T23" fmla="*/ 116 h 154"/>
                    <a:gd name="T24" fmla="*/ 12 w 109"/>
                    <a:gd name="T25" fmla="*/ 130 h 154"/>
                    <a:gd name="T26" fmla="*/ 12 w 109"/>
                    <a:gd name="T27" fmla="*/ 141 h 154"/>
                    <a:gd name="T28" fmla="*/ 5 w 109"/>
                    <a:gd name="T29" fmla="*/ 153 h 154"/>
                    <a:gd name="T30" fmla="*/ 27 w 109"/>
                    <a:gd name="T31" fmla="*/ 152 h 154"/>
                    <a:gd name="T32" fmla="*/ 42 w 109"/>
                    <a:gd name="T33" fmla="*/ 147 h 154"/>
                    <a:gd name="T34" fmla="*/ 64 w 109"/>
                    <a:gd name="T35" fmla="*/ 147 h 154"/>
                    <a:gd name="T36" fmla="*/ 75 w 109"/>
                    <a:gd name="T37" fmla="*/ 142 h 154"/>
                    <a:gd name="T38" fmla="*/ 94 w 109"/>
                    <a:gd name="T39" fmla="*/ 145 h 154"/>
                    <a:gd name="T40" fmla="*/ 105 w 109"/>
                    <a:gd name="T41" fmla="*/ 144 h 154"/>
                    <a:gd name="T42" fmla="*/ 99 w 109"/>
                    <a:gd name="T43" fmla="*/ 131 h 154"/>
                    <a:gd name="T44" fmla="*/ 86 w 109"/>
                    <a:gd name="T45" fmla="*/ 119 h 154"/>
                    <a:gd name="T46" fmla="*/ 81 w 109"/>
                    <a:gd name="T47" fmla="*/ 104 h 154"/>
                    <a:gd name="T48" fmla="*/ 85 w 109"/>
                    <a:gd name="T49" fmla="*/ 81 h 154"/>
                    <a:gd name="T50" fmla="*/ 81 w 109"/>
                    <a:gd name="T51" fmla="*/ 61 h 154"/>
                    <a:gd name="T52" fmla="*/ 83 w 109"/>
                    <a:gd name="T53" fmla="*/ 38 h 154"/>
                    <a:gd name="T54" fmla="*/ 97 w 109"/>
                    <a:gd name="T55" fmla="*/ 18 h 154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09"/>
                    <a:gd name="T85" fmla="*/ 0 h 154"/>
                    <a:gd name="T86" fmla="*/ 109 w 109"/>
                    <a:gd name="T87" fmla="*/ 154 h 154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09" h="154">
                      <a:moveTo>
                        <a:pt x="97" y="18"/>
                      </a:moveTo>
                      <a:lnTo>
                        <a:pt x="108" y="3"/>
                      </a:lnTo>
                      <a:lnTo>
                        <a:pt x="85" y="6"/>
                      </a:lnTo>
                      <a:lnTo>
                        <a:pt x="64" y="5"/>
                      </a:lnTo>
                      <a:lnTo>
                        <a:pt x="41" y="5"/>
                      </a:lnTo>
                      <a:lnTo>
                        <a:pt x="12" y="0"/>
                      </a:lnTo>
                      <a:lnTo>
                        <a:pt x="14" y="30"/>
                      </a:lnTo>
                      <a:lnTo>
                        <a:pt x="8" y="54"/>
                      </a:lnTo>
                      <a:lnTo>
                        <a:pt x="5" y="75"/>
                      </a:lnTo>
                      <a:lnTo>
                        <a:pt x="0" y="91"/>
                      </a:lnTo>
                      <a:lnTo>
                        <a:pt x="2" y="104"/>
                      </a:lnTo>
                      <a:lnTo>
                        <a:pt x="10" y="116"/>
                      </a:lnTo>
                      <a:lnTo>
                        <a:pt x="12" y="130"/>
                      </a:lnTo>
                      <a:lnTo>
                        <a:pt x="12" y="141"/>
                      </a:lnTo>
                      <a:lnTo>
                        <a:pt x="5" y="153"/>
                      </a:lnTo>
                      <a:lnTo>
                        <a:pt x="27" y="152"/>
                      </a:lnTo>
                      <a:lnTo>
                        <a:pt x="42" y="147"/>
                      </a:lnTo>
                      <a:lnTo>
                        <a:pt x="64" y="147"/>
                      </a:lnTo>
                      <a:lnTo>
                        <a:pt x="75" y="142"/>
                      </a:lnTo>
                      <a:lnTo>
                        <a:pt x="94" y="145"/>
                      </a:lnTo>
                      <a:lnTo>
                        <a:pt x="105" y="144"/>
                      </a:lnTo>
                      <a:lnTo>
                        <a:pt x="99" y="131"/>
                      </a:lnTo>
                      <a:lnTo>
                        <a:pt x="86" y="119"/>
                      </a:lnTo>
                      <a:lnTo>
                        <a:pt x="81" y="104"/>
                      </a:lnTo>
                      <a:lnTo>
                        <a:pt x="85" y="81"/>
                      </a:lnTo>
                      <a:lnTo>
                        <a:pt x="81" y="61"/>
                      </a:lnTo>
                      <a:lnTo>
                        <a:pt x="83" y="38"/>
                      </a:lnTo>
                      <a:lnTo>
                        <a:pt x="97" y="18"/>
                      </a:lnTo>
                    </a:path>
                  </a:pathLst>
                </a:custGeom>
                <a:solidFill>
                  <a:srgbClr val="E0E0E0"/>
                </a:solid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823" name="Freeform 39"/>
                <p:cNvSpPr>
                  <a:spLocks/>
                </p:cNvSpPr>
                <p:nvPr/>
              </p:nvSpPr>
              <p:spPr bwMode="auto">
                <a:xfrm>
                  <a:off x="3825" y="3785"/>
                  <a:ext cx="74" cy="12"/>
                </a:xfrm>
                <a:custGeom>
                  <a:avLst/>
                  <a:gdLst>
                    <a:gd name="T0" fmla="*/ 0 w 74"/>
                    <a:gd name="T1" fmla="*/ 11 h 12"/>
                    <a:gd name="T2" fmla="*/ 10 w 74"/>
                    <a:gd name="T3" fmla="*/ 7 h 12"/>
                    <a:gd name="T4" fmla="*/ 16 w 74"/>
                    <a:gd name="T5" fmla="*/ 4 h 12"/>
                    <a:gd name="T6" fmla="*/ 27 w 74"/>
                    <a:gd name="T7" fmla="*/ 1 h 12"/>
                    <a:gd name="T8" fmla="*/ 38 w 74"/>
                    <a:gd name="T9" fmla="*/ 0 h 12"/>
                    <a:gd name="T10" fmla="*/ 46 w 74"/>
                    <a:gd name="T11" fmla="*/ 0 h 12"/>
                    <a:gd name="T12" fmla="*/ 55 w 74"/>
                    <a:gd name="T13" fmla="*/ 2 h 12"/>
                    <a:gd name="T14" fmla="*/ 64 w 74"/>
                    <a:gd name="T15" fmla="*/ 5 h 12"/>
                    <a:gd name="T16" fmla="*/ 73 w 74"/>
                    <a:gd name="T17" fmla="*/ 9 h 1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4"/>
                    <a:gd name="T28" fmla="*/ 0 h 12"/>
                    <a:gd name="T29" fmla="*/ 74 w 74"/>
                    <a:gd name="T30" fmla="*/ 12 h 1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4" h="12">
                      <a:moveTo>
                        <a:pt x="0" y="11"/>
                      </a:moveTo>
                      <a:lnTo>
                        <a:pt x="10" y="7"/>
                      </a:lnTo>
                      <a:lnTo>
                        <a:pt x="16" y="4"/>
                      </a:lnTo>
                      <a:lnTo>
                        <a:pt x="27" y="1"/>
                      </a:lnTo>
                      <a:lnTo>
                        <a:pt x="38" y="0"/>
                      </a:lnTo>
                      <a:lnTo>
                        <a:pt x="46" y="0"/>
                      </a:lnTo>
                      <a:lnTo>
                        <a:pt x="55" y="2"/>
                      </a:lnTo>
                      <a:lnTo>
                        <a:pt x="64" y="5"/>
                      </a:lnTo>
                      <a:lnTo>
                        <a:pt x="73" y="9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824" name="Freeform 40"/>
                <p:cNvSpPr>
                  <a:spLocks/>
                </p:cNvSpPr>
                <p:nvPr/>
              </p:nvSpPr>
              <p:spPr bwMode="auto">
                <a:xfrm>
                  <a:off x="3815" y="3824"/>
                  <a:ext cx="70" cy="14"/>
                </a:xfrm>
                <a:custGeom>
                  <a:avLst/>
                  <a:gdLst>
                    <a:gd name="T0" fmla="*/ 0 w 70"/>
                    <a:gd name="T1" fmla="*/ 7 h 14"/>
                    <a:gd name="T2" fmla="*/ 11 w 70"/>
                    <a:gd name="T3" fmla="*/ 4 h 14"/>
                    <a:gd name="T4" fmla="*/ 25 w 70"/>
                    <a:gd name="T5" fmla="*/ 0 h 14"/>
                    <a:gd name="T6" fmla="*/ 39 w 70"/>
                    <a:gd name="T7" fmla="*/ 0 h 14"/>
                    <a:gd name="T8" fmla="*/ 51 w 70"/>
                    <a:gd name="T9" fmla="*/ 2 h 14"/>
                    <a:gd name="T10" fmla="*/ 58 w 70"/>
                    <a:gd name="T11" fmla="*/ 5 h 14"/>
                    <a:gd name="T12" fmla="*/ 65 w 70"/>
                    <a:gd name="T13" fmla="*/ 7 h 14"/>
                    <a:gd name="T14" fmla="*/ 69 w 70"/>
                    <a:gd name="T15" fmla="*/ 13 h 1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0"/>
                    <a:gd name="T25" fmla="*/ 0 h 14"/>
                    <a:gd name="T26" fmla="*/ 70 w 70"/>
                    <a:gd name="T27" fmla="*/ 14 h 1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0" h="14">
                      <a:moveTo>
                        <a:pt x="0" y="7"/>
                      </a:moveTo>
                      <a:lnTo>
                        <a:pt x="11" y="4"/>
                      </a:lnTo>
                      <a:lnTo>
                        <a:pt x="25" y="0"/>
                      </a:lnTo>
                      <a:lnTo>
                        <a:pt x="39" y="0"/>
                      </a:lnTo>
                      <a:lnTo>
                        <a:pt x="51" y="2"/>
                      </a:lnTo>
                      <a:lnTo>
                        <a:pt x="58" y="5"/>
                      </a:lnTo>
                      <a:lnTo>
                        <a:pt x="65" y="7"/>
                      </a:lnTo>
                      <a:lnTo>
                        <a:pt x="69" y="1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825" name="Freeform 41"/>
                <p:cNvSpPr>
                  <a:spLocks/>
                </p:cNvSpPr>
                <p:nvPr/>
              </p:nvSpPr>
              <p:spPr bwMode="auto">
                <a:xfrm>
                  <a:off x="3798" y="3864"/>
                  <a:ext cx="64" cy="18"/>
                </a:xfrm>
                <a:custGeom>
                  <a:avLst/>
                  <a:gdLst>
                    <a:gd name="T0" fmla="*/ 4 w 64"/>
                    <a:gd name="T1" fmla="*/ 17 h 18"/>
                    <a:gd name="T2" fmla="*/ 0 w 64"/>
                    <a:gd name="T3" fmla="*/ 14 h 18"/>
                    <a:gd name="T4" fmla="*/ 2 w 64"/>
                    <a:gd name="T5" fmla="*/ 8 h 18"/>
                    <a:gd name="T6" fmla="*/ 8 w 64"/>
                    <a:gd name="T7" fmla="*/ 6 h 18"/>
                    <a:gd name="T8" fmla="*/ 19 w 64"/>
                    <a:gd name="T9" fmla="*/ 3 h 18"/>
                    <a:gd name="T10" fmla="*/ 30 w 64"/>
                    <a:gd name="T11" fmla="*/ 0 h 18"/>
                    <a:gd name="T12" fmla="*/ 40 w 64"/>
                    <a:gd name="T13" fmla="*/ 0 h 18"/>
                    <a:gd name="T14" fmla="*/ 49 w 64"/>
                    <a:gd name="T15" fmla="*/ 1 h 18"/>
                    <a:gd name="T16" fmla="*/ 57 w 64"/>
                    <a:gd name="T17" fmla="*/ 4 h 18"/>
                    <a:gd name="T18" fmla="*/ 63 w 64"/>
                    <a:gd name="T19" fmla="*/ 6 h 1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4"/>
                    <a:gd name="T31" fmla="*/ 0 h 18"/>
                    <a:gd name="T32" fmla="*/ 64 w 64"/>
                    <a:gd name="T33" fmla="*/ 18 h 1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4" h="18">
                      <a:moveTo>
                        <a:pt x="4" y="17"/>
                      </a:moveTo>
                      <a:lnTo>
                        <a:pt x="0" y="14"/>
                      </a:lnTo>
                      <a:lnTo>
                        <a:pt x="2" y="8"/>
                      </a:lnTo>
                      <a:lnTo>
                        <a:pt x="8" y="6"/>
                      </a:lnTo>
                      <a:lnTo>
                        <a:pt x="19" y="3"/>
                      </a:lnTo>
                      <a:lnTo>
                        <a:pt x="30" y="0"/>
                      </a:lnTo>
                      <a:lnTo>
                        <a:pt x="40" y="0"/>
                      </a:lnTo>
                      <a:lnTo>
                        <a:pt x="49" y="1"/>
                      </a:lnTo>
                      <a:lnTo>
                        <a:pt x="57" y="4"/>
                      </a:lnTo>
                      <a:lnTo>
                        <a:pt x="63" y="6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32826" name="Rectangle 42"/>
                <p:cNvSpPr>
                  <a:spLocks noChangeArrowheads="1"/>
                </p:cNvSpPr>
                <p:nvPr/>
              </p:nvSpPr>
              <p:spPr bwMode="auto">
                <a:xfrm>
                  <a:off x="3665" y="3790"/>
                  <a:ext cx="36" cy="1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2" name="Group 43"/>
            <p:cNvGrpSpPr>
              <a:grpSpLocks/>
            </p:cNvGrpSpPr>
            <p:nvPr/>
          </p:nvGrpSpPr>
          <p:grpSpPr bwMode="auto">
            <a:xfrm>
              <a:off x="3537" y="2455"/>
              <a:ext cx="682" cy="1091"/>
              <a:chOff x="3537" y="2455"/>
              <a:chExt cx="682" cy="1091"/>
            </a:xfrm>
          </p:grpSpPr>
          <p:grpSp>
            <p:nvGrpSpPr>
              <p:cNvPr id="13" name="Group 44"/>
              <p:cNvGrpSpPr>
                <a:grpSpLocks/>
              </p:cNvGrpSpPr>
              <p:nvPr/>
            </p:nvGrpSpPr>
            <p:grpSpPr bwMode="auto">
              <a:xfrm>
                <a:off x="3537" y="2455"/>
                <a:ext cx="682" cy="1091"/>
                <a:chOff x="3537" y="2455"/>
                <a:chExt cx="682" cy="1091"/>
              </a:xfrm>
            </p:grpSpPr>
            <p:sp>
              <p:nvSpPr>
                <p:cNvPr id="32810" name="Freeform 45"/>
                <p:cNvSpPr>
                  <a:spLocks/>
                </p:cNvSpPr>
                <p:nvPr/>
              </p:nvSpPr>
              <p:spPr bwMode="auto">
                <a:xfrm>
                  <a:off x="3537" y="2537"/>
                  <a:ext cx="642" cy="1009"/>
                </a:xfrm>
                <a:custGeom>
                  <a:avLst/>
                  <a:gdLst>
                    <a:gd name="T0" fmla="*/ 65 w 642"/>
                    <a:gd name="T1" fmla="*/ 452 h 1009"/>
                    <a:gd name="T2" fmla="*/ 79 w 642"/>
                    <a:gd name="T3" fmla="*/ 535 h 1009"/>
                    <a:gd name="T4" fmla="*/ 84 w 642"/>
                    <a:gd name="T5" fmla="*/ 613 h 1009"/>
                    <a:gd name="T6" fmla="*/ 91 w 642"/>
                    <a:gd name="T7" fmla="*/ 677 h 1009"/>
                    <a:gd name="T8" fmla="*/ 100 w 642"/>
                    <a:gd name="T9" fmla="*/ 739 h 1009"/>
                    <a:gd name="T10" fmla="*/ 116 w 642"/>
                    <a:gd name="T11" fmla="*/ 818 h 1009"/>
                    <a:gd name="T12" fmla="*/ 141 w 642"/>
                    <a:gd name="T13" fmla="*/ 891 h 1009"/>
                    <a:gd name="T14" fmla="*/ 153 w 642"/>
                    <a:gd name="T15" fmla="*/ 922 h 1009"/>
                    <a:gd name="T16" fmla="*/ 178 w 642"/>
                    <a:gd name="T17" fmla="*/ 962 h 1009"/>
                    <a:gd name="T18" fmla="*/ 209 w 642"/>
                    <a:gd name="T19" fmla="*/ 985 h 1009"/>
                    <a:gd name="T20" fmla="*/ 234 w 642"/>
                    <a:gd name="T21" fmla="*/ 997 h 1009"/>
                    <a:gd name="T22" fmla="*/ 263 w 642"/>
                    <a:gd name="T23" fmla="*/ 1003 h 1009"/>
                    <a:gd name="T24" fmla="*/ 302 w 642"/>
                    <a:gd name="T25" fmla="*/ 1008 h 1009"/>
                    <a:gd name="T26" fmla="*/ 339 w 642"/>
                    <a:gd name="T27" fmla="*/ 1003 h 1009"/>
                    <a:gd name="T28" fmla="*/ 377 w 642"/>
                    <a:gd name="T29" fmla="*/ 993 h 1009"/>
                    <a:gd name="T30" fmla="*/ 407 w 642"/>
                    <a:gd name="T31" fmla="*/ 972 h 1009"/>
                    <a:gd name="T32" fmla="*/ 431 w 642"/>
                    <a:gd name="T33" fmla="*/ 939 h 1009"/>
                    <a:gd name="T34" fmla="*/ 452 w 642"/>
                    <a:gd name="T35" fmla="*/ 895 h 1009"/>
                    <a:gd name="T36" fmla="*/ 472 w 642"/>
                    <a:gd name="T37" fmla="*/ 854 h 1009"/>
                    <a:gd name="T38" fmla="*/ 502 w 642"/>
                    <a:gd name="T39" fmla="*/ 779 h 1009"/>
                    <a:gd name="T40" fmla="*/ 531 w 642"/>
                    <a:gd name="T41" fmla="*/ 684 h 1009"/>
                    <a:gd name="T42" fmla="*/ 552 w 642"/>
                    <a:gd name="T43" fmla="*/ 612 h 1009"/>
                    <a:gd name="T44" fmla="*/ 565 w 642"/>
                    <a:gd name="T45" fmla="*/ 526 h 1009"/>
                    <a:gd name="T46" fmla="*/ 575 w 642"/>
                    <a:gd name="T47" fmla="*/ 451 h 1009"/>
                    <a:gd name="T48" fmla="*/ 580 w 642"/>
                    <a:gd name="T49" fmla="*/ 422 h 1009"/>
                    <a:gd name="T50" fmla="*/ 599 w 642"/>
                    <a:gd name="T51" fmla="*/ 411 h 1009"/>
                    <a:gd name="T52" fmla="*/ 614 w 642"/>
                    <a:gd name="T53" fmla="*/ 400 h 1009"/>
                    <a:gd name="T54" fmla="*/ 630 w 642"/>
                    <a:gd name="T55" fmla="*/ 385 h 1009"/>
                    <a:gd name="T56" fmla="*/ 641 w 642"/>
                    <a:gd name="T57" fmla="*/ 367 h 1009"/>
                    <a:gd name="T58" fmla="*/ 639 w 642"/>
                    <a:gd name="T59" fmla="*/ 350 h 1009"/>
                    <a:gd name="T60" fmla="*/ 623 w 642"/>
                    <a:gd name="T61" fmla="*/ 335 h 1009"/>
                    <a:gd name="T62" fmla="*/ 604 w 642"/>
                    <a:gd name="T63" fmla="*/ 324 h 1009"/>
                    <a:gd name="T64" fmla="*/ 585 w 642"/>
                    <a:gd name="T65" fmla="*/ 321 h 1009"/>
                    <a:gd name="T66" fmla="*/ 585 w 642"/>
                    <a:gd name="T67" fmla="*/ 298 h 1009"/>
                    <a:gd name="T68" fmla="*/ 589 w 642"/>
                    <a:gd name="T69" fmla="*/ 237 h 1009"/>
                    <a:gd name="T70" fmla="*/ 595 w 642"/>
                    <a:gd name="T71" fmla="*/ 166 h 1009"/>
                    <a:gd name="T72" fmla="*/ 570 w 642"/>
                    <a:gd name="T73" fmla="*/ 89 h 1009"/>
                    <a:gd name="T74" fmla="*/ 537 w 642"/>
                    <a:gd name="T75" fmla="*/ 50 h 1009"/>
                    <a:gd name="T76" fmla="*/ 457 w 642"/>
                    <a:gd name="T77" fmla="*/ 7 h 1009"/>
                    <a:gd name="T78" fmla="*/ 356 w 642"/>
                    <a:gd name="T79" fmla="*/ 0 h 1009"/>
                    <a:gd name="T80" fmla="*/ 262 w 642"/>
                    <a:gd name="T81" fmla="*/ 11 h 1009"/>
                    <a:gd name="T82" fmla="*/ 151 w 642"/>
                    <a:gd name="T83" fmla="*/ 46 h 1009"/>
                    <a:gd name="T84" fmla="*/ 85 w 642"/>
                    <a:gd name="T85" fmla="*/ 116 h 1009"/>
                    <a:gd name="T86" fmla="*/ 81 w 642"/>
                    <a:gd name="T87" fmla="*/ 183 h 1009"/>
                    <a:gd name="T88" fmla="*/ 85 w 642"/>
                    <a:gd name="T89" fmla="*/ 230 h 1009"/>
                    <a:gd name="T90" fmla="*/ 81 w 642"/>
                    <a:gd name="T91" fmla="*/ 266 h 1009"/>
                    <a:gd name="T92" fmla="*/ 76 w 642"/>
                    <a:gd name="T93" fmla="*/ 291 h 1009"/>
                    <a:gd name="T94" fmla="*/ 56 w 642"/>
                    <a:gd name="T95" fmla="*/ 309 h 1009"/>
                    <a:gd name="T96" fmla="*/ 33 w 642"/>
                    <a:gd name="T97" fmla="*/ 320 h 1009"/>
                    <a:gd name="T98" fmla="*/ 9 w 642"/>
                    <a:gd name="T99" fmla="*/ 334 h 1009"/>
                    <a:gd name="T100" fmla="*/ 1 w 642"/>
                    <a:gd name="T101" fmla="*/ 352 h 1009"/>
                    <a:gd name="T102" fmla="*/ 0 w 642"/>
                    <a:gd name="T103" fmla="*/ 367 h 1009"/>
                    <a:gd name="T104" fmla="*/ 8 w 642"/>
                    <a:gd name="T105" fmla="*/ 387 h 1009"/>
                    <a:gd name="T106" fmla="*/ 35 w 642"/>
                    <a:gd name="T107" fmla="*/ 403 h 1009"/>
                    <a:gd name="T108" fmla="*/ 51 w 642"/>
                    <a:gd name="T109" fmla="*/ 411 h 1009"/>
                    <a:gd name="T110" fmla="*/ 65 w 642"/>
                    <a:gd name="T111" fmla="*/ 452 h 1009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642"/>
                    <a:gd name="T169" fmla="*/ 0 h 1009"/>
                    <a:gd name="T170" fmla="*/ 642 w 642"/>
                    <a:gd name="T171" fmla="*/ 1009 h 1009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642" h="1009">
                      <a:moveTo>
                        <a:pt x="65" y="452"/>
                      </a:moveTo>
                      <a:lnTo>
                        <a:pt x="79" y="535"/>
                      </a:lnTo>
                      <a:lnTo>
                        <a:pt x="84" y="613"/>
                      </a:lnTo>
                      <a:lnTo>
                        <a:pt x="91" y="677"/>
                      </a:lnTo>
                      <a:lnTo>
                        <a:pt x="100" y="739"/>
                      </a:lnTo>
                      <a:lnTo>
                        <a:pt x="116" y="818"/>
                      </a:lnTo>
                      <a:lnTo>
                        <a:pt x="141" y="891"/>
                      </a:lnTo>
                      <a:lnTo>
                        <a:pt x="153" y="922"/>
                      </a:lnTo>
                      <a:lnTo>
                        <a:pt x="178" y="962"/>
                      </a:lnTo>
                      <a:lnTo>
                        <a:pt x="209" y="985"/>
                      </a:lnTo>
                      <a:lnTo>
                        <a:pt x="234" y="997"/>
                      </a:lnTo>
                      <a:lnTo>
                        <a:pt x="263" y="1003"/>
                      </a:lnTo>
                      <a:lnTo>
                        <a:pt x="302" y="1008"/>
                      </a:lnTo>
                      <a:lnTo>
                        <a:pt x="339" y="1003"/>
                      </a:lnTo>
                      <a:lnTo>
                        <a:pt x="377" y="993"/>
                      </a:lnTo>
                      <a:lnTo>
                        <a:pt x="407" y="972"/>
                      </a:lnTo>
                      <a:lnTo>
                        <a:pt x="431" y="939"/>
                      </a:lnTo>
                      <a:lnTo>
                        <a:pt x="452" y="895"/>
                      </a:lnTo>
                      <a:lnTo>
                        <a:pt x="472" y="854"/>
                      </a:lnTo>
                      <a:lnTo>
                        <a:pt x="502" y="779"/>
                      </a:lnTo>
                      <a:lnTo>
                        <a:pt x="531" y="684"/>
                      </a:lnTo>
                      <a:lnTo>
                        <a:pt x="552" y="612"/>
                      </a:lnTo>
                      <a:lnTo>
                        <a:pt x="565" y="526"/>
                      </a:lnTo>
                      <a:lnTo>
                        <a:pt x="575" y="451"/>
                      </a:lnTo>
                      <a:lnTo>
                        <a:pt x="580" y="422"/>
                      </a:lnTo>
                      <a:lnTo>
                        <a:pt x="599" y="411"/>
                      </a:lnTo>
                      <a:lnTo>
                        <a:pt x="614" y="400"/>
                      </a:lnTo>
                      <a:lnTo>
                        <a:pt x="630" y="385"/>
                      </a:lnTo>
                      <a:lnTo>
                        <a:pt x="641" y="367"/>
                      </a:lnTo>
                      <a:lnTo>
                        <a:pt x="639" y="350"/>
                      </a:lnTo>
                      <a:lnTo>
                        <a:pt x="623" y="335"/>
                      </a:lnTo>
                      <a:lnTo>
                        <a:pt x="604" y="324"/>
                      </a:lnTo>
                      <a:lnTo>
                        <a:pt x="585" y="321"/>
                      </a:lnTo>
                      <a:lnTo>
                        <a:pt x="585" y="298"/>
                      </a:lnTo>
                      <a:lnTo>
                        <a:pt x="589" y="237"/>
                      </a:lnTo>
                      <a:lnTo>
                        <a:pt x="595" y="166"/>
                      </a:lnTo>
                      <a:lnTo>
                        <a:pt x="570" y="89"/>
                      </a:lnTo>
                      <a:lnTo>
                        <a:pt x="537" y="50"/>
                      </a:lnTo>
                      <a:lnTo>
                        <a:pt x="457" y="7"/>
                      </a:lnTo>
                      <a:lnTo>
                        <a:pt x="356" y="0"/>
                      </a:lnTo>
                      <a:lnTo>
                        <a:pt x="262" y="11"/>
                      </a:lnTo>
                      <a:lnTo>
                        <a:pt x="151" y="46"/>
                      </a:lnTo>
                      <a:lnTo>
                        <a:pt x="85" y="116"/>
                      </a:lnTo>
                      <a:lnTo>
                        <a:pt x="81" y="183"/>
                      </a:lnTo>
                      <a:lnTo>
                        <a:pt x="85" y="230"/>
                      </a:lnTo>
                      <a:lnTo>
                        <a:pt x="81" y="266"/>
                      </a:lnTo>
                      <a:lnTo>
                        <a:pt x="76" y="291"/>
                      </a:lnTo>
                      <a:lnTo>
                        <a:pt x="56" y="309"/>
                      </a:lnTo>
                      <a:lnTo>
                        <a:pt x="33" y="320"/>
                      </a:lnTo>
                      <a:lnTo>
                        <a:pt x="9" y="334"/>
                      </a:lnTo>
                      <a:lnTo>
                        <a:pt x="1" y="352"/>
                      </a:lnTo>
                      <a:lnTo>
                        <a:pt x="0" y="367"/>
                      </a:lnTo>
                      <a:lnTo>
                        <a:pt x="8" y="387"/>
                      </a:lnTo>
                      <a:lnTo>
                        <a:pt x="35" y="403"/>
                      </a:lnTo>
                      <a:lnTo>
                        <a:pt x="51" y="411"/>
                      </a:lnTo>
                      <a:lnTo>
                        <a:pt x="65" y="452"/>
                      </a:lnTo>
                    </a:path>
                  </a:pathLst>
                </a:custGeom>
                <a:solidFill>
                  <a:srgbClr val="E0A080"/>
                </a:solid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grpSp>
              <p:nvGrpSpPr>
                <p:cNvPr id="14" name="Group 46"/>
                <p:cNvGrpSpPr>
                  <a:grpSpLocks/>
                </p:cNvGrpSpPr>
                <p:nvPr/>
              </p:nvGrpSpPr>
              <p:grpSpPr bwMode="auto">
                <a:xfrm>
                  <a:off x="3538" y="2455"/>
                  <a:ext cx="681" cy="418"/>
                  <a:chOff x="3538" y="2455"/>
                  <a:chExt cx="681" cy="418"/>
                </a:xfrm>
              </p:grpSpPr>
              <p:sp>
                <p:nvSpPr>
                  <p:cNvPr id="32812" name="Freeform 47"/>
                  <p:cNvSpPr>
                    <a:spLocks/>
                  </p:cNvSpPr>
                  <p:nvPr/>
                </p:nvSpPr>
                <p:spPr bwMode="auto">
                  <a:xfrm>
                    <a:off x="3538" y="2455"/>
                    <a:ext cx="681" cy="418"/>
                  </a:xfrm>
                  <a:custGeom>
                    <a:avLst/>
                    <a:gdLst>
                      <a:gd name="T0" fmla="*/ 540 w 681"/>
                      <a:gd name="T1" fmla="*/ 361 h 418"/>
                      <a:gd name="T2" fmla="*/ 584 w 681"/>
                      <a:gd name="T3" fmla="*/ 408 h 418"/>
                      <a:gd name="T4" fmla="*/ 608 w 681"/>
                      <a:gd name="T5" fmla="*/ 367 h 418"/>
                      <a:gd name="T6" fmla="*/ 637 w 681"/>
                      <a:gd name="T7" fmla="*/ 326 h 418"/>
                      <a:gd name="T8" fmla="*/ 650 w 681"/>
                      <a:gd name="T9" fmla="*/ 283 h 418"/>
                      <a:gd name="T10" fmla="*/ 630 w 681"/>
                      <a:gd name="T11" fmla="*/ 250 h 418"/>
                      <a:gd name="T12" fmla="*/ 673 w 681"/>
                      <a:gd name="T13" fmla="*/ 209 h 418"/>
                      <a:gd name="T14" fmla="*/ 674 w 681"/>
                      <a:gd name="T15" fmla="*/ 169 h 418"/>
                      <a:gd name="T16" fmla="*/ 614 w 681"/>
                      <a:gd name="T17" fmla="*/ 143 h 418"/>
                      <a:gd name="T18" fmla="*/ 553 w 681"/>
                      <a:gd name="T19" fmla="*/ 127 h 418"/>
                      <a:gd name="T20" fmla="*/ 516 w 681"/>
                      <a:gd name="T21" fmla="*/ 97 h 418"/>
                      <a:gd name="T22" fmla="*/ 489 w 681"/>
                      <a:gd name="T23" fmla="*/ 68 h 418"/>
                      <a:gd name="T24" fmla="*/ 444 w 681"/>
                      <a:gd name="T25" fmla="*/ 52 h 418"/>
                      <a:gd name="T26" fmla="*/ 410 w 681"/>
                      <a:gd name="T27" fmla="*/ 37 h 418"/>
                      <a:gd name="T28" fmla="*/ 406 w 681"/>
                      <a:gd name="T29" fmla="*/ 11 h 418"/>
                      <a:gd name="T30" fmla="*/ 364 w 681"/>
                      <a:gd name="T31" fmla="*/ 4 h 418"/>
                      <a:gd name="T32" fmla="*/ 296 w 681"/>
                      <a:gd name="T33" fmla="*/ 19 h 418"/>
                      <a:gd name="T34" fmla="*/ 213 w 681"/>
                      <a:gd name="T35" fmla="*/ 8 h 418"/>
                      <a:gd name="T36" fmla="*/ 148 w 681"/>
                      <a:gd name="T37" fmla="*/ 0 h 418"/>
                      <a:gd name="T38" fmla="*/ 110 w 681"/>
                      <a:gd name="T39" fmla="*/ 35 h 418"/>
                      <a:gd name="T40" fmla="*/ 67 w 681"/>
                      <a:gd name="T41" fmla="*/ 77 h 418"/>
                      <a:gd name="T42" fmla="*/ 9 w 681"/>
                      <a:gd name="T43" fmla="*/ 111 h 418"/>
                      <a:gd name="T44" fmla="*/ 19 w 681"/>
                      <a:gd name="T45" fmla="*/ 156 h 418"/>
                      <a:gd name="T46" fmla="*/ 17 w 681"/>
                      <a:gd name="T47" fmla="*/ 192 h 418"/>
                      <a:gd name="T48" fmla="*/ 2 w 681"/>
                      <a:gd name="T49" fmla="*/ 225 h 418"/>
                      <a:gd name="T50" fmla="*/ 12 w 681"/>
                      <a:gd name="T51" fmla="*/ 272 h 418"/>
                      <a:gd name="T52" fmla="*/ 24 w 681"/>
                      <a:gd name="T53" fmla="*/ 308 h 418"/>
                      <a:gd name="T54" fmla="*/ 42 w 681"/>
                      <a:gd name="T55" fmla="*/ 359 h 418"/>
                      <a:gd name="T56" fmla="*/ 65 w 681"/>
                      <a:gd name="T57" fmla="*/ 403 h 418"/>
                      <a:gd name="T58" fmla="*/ 84 w 681"/>
                      <a:gd name="T59" fmla="*/ 396 h 418"/>
                      <a:gd name="T60" fmla="*/ 130 w 681"/>
                      <a:gd name="T61" fmla="*/ 359 h 418"/>
                      <a:gd name="T62" fmla="*/ 167 w 681"/>
                      <a:gd name="T63" fmla="*/ 322 h 418"/>
                      <a:gd name="T64" fmla="*/ 167 w 681"/>
                      <a:gd name="T65" fmla="*/ 291 h 418"/>
                      <a:gd name="T66" fmla="*/ 173 w 681"/>
                      <a:gd name="T67" fmla="*/ 267 h 418"/>
                      <a:gd name="T68" fmla="*/ 160 w 681"/>
                      <a:gd name="T69" fmla="*/ 239 h 418"/>
                      <a:gd name="T70" fmla="*/ 133 w 681"/>
                      <a:gd name="T71" fmla="*/ 228 h 418"/>
                      <a:gd name="T72" fmla="*/ 142 w 681"/>
                      <a:gd name="T73" fmla="*/ 205 h 418"/>
                      <a:gd name="T74" fmla="*/ 157 w 681"/>
                      <a:gd name="T75" fmla="*/ 187 h 418"/>
                      <a:gd name="T76" fmla="*/ 164 w 681"/>
                      <a:gd name="T77" fmla="*/ 168 h 418"/>
                      <a:gd name="T78" fmla="*/ 200 w 681"/>
                      <a:gd name="T79" fmla="*/ 162 h 418"/>
                      <a:gd name="T80" fmla="*/ 234 w 681"/>
                      <a:gd name="T81" fmla="*/ 162 h 418"/>
                      <a:gd name="T82" fmla="*/ 271 w 681"/>
                      <a:gd name="T83" fmla="*/ 157 h 418"/>
                      <a:gd name="T84" fmla="*/ 302 w 681"/>
                      <a:gd name="T85" fmla="*/ 171 h 418"/>
                      <a:gd name="T86" fmla="*/ 327 w 681"/>
                      <a:gd name="T87" fmla="*/ 186 h 418"/>
                      <a:gd name="T88" fmla="*/ 370 w 681"/>
                      <a:gd name="T89" fmla="*/ 177 h 418"/>
                      <a:gd name="T90" fmla="*/ 409 w 681"/>
                      <a:gd name="T91" fmla="*/ 157 h 418"/>
                      <a:gd name="T92" fmla="*/ 432 w 681"/>
                      <a:gd name="T93" fmla="*/ 131 h 418"/>
                      <a:gd name="T94" fmla="*/ 451 w 681"/>
                      <a:gd name="T95" fmla="*/ 116 h 418"/>
                      <a:gd name="T96" fmla="*/ 491 w 681"/>
                      <a:gd name="T97" fmla="*/ 120 h 418"/>
                      <a:gd name="T98" fmla="*/ 504 w 681"/>
                      <a:gd name="T99" fmla="*/ 149 h 418"/>
                      <a:gd name="T100" fmla="*/ 524 w 681"/>
                      <a:gd name="T101" fmla="*/ 174 h 418"/>
                      <a:gd name="T102" fmla="*/ 519 w 681"/>
                      <a:gd name="T103" fmla="*/ 197 h 418"/>
                      <a:gd name="T104" fmla="*/ 513 w 681"/>
                      <a:gd name="T105" fmla="*/ 222 h 418"/>
                      <a:gd name="T106" fmla="*/ 525 w 681"/>
                      <a:gd name="T107" fmla="*/ 248 h 418"/>
                      <a:gd name="T108" fmla="*/ 526 w 681"/>
                      <a:gd name="T109" fmla="*/ 288 h 418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681"/>
                      <a:gd name="T166" fmla="*/ 0 h 418"/>
                      <a:gd name="T167" fmla="*/ 681 w 681"/>
                      <a:gd name="T168" fmla="*/ 418 h 418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681" h="418">
                        <a:moveTo>
                          <a:pt x="521" y="326"/>
                        </a:moveTo>
                        <a:lnTo>
                          <a:pt x="540" y="361"/>
                        </a:lnTo>
                        <a:lnTo>
                          <a:pt x="560" y="389"/>
                        </a:lnTo>
                        <a:lnTo>
                          <a:pt x="584" y="408"/>
                        </a:lnTo>
                        <a:lnTo>
                          <a:pt x="596" y="393"/>
                        </a:lnTo>
                        <a:lnTo>
                          <a:pt x="608" y="367"/>
                        </a:lnTo>
                        <a:lnTo>
                          <a:pt x="616" y="337"/>
                        </a:lnTo>
                        <a:lnTo>
                          <a:pt x="637" y="326"/>
                        </a:lnTo>
                        <a:lnTo>
                          <a:pt x="646" y="306"/>
                        </a:lnTo>
                        <a:lnTo>
                          <a:pt x="650" y="283"/>
                        </a:lnTo>
                        <a:lnTo>
                          <a:pt x="640" y="262"/>
                        </a:lnTo>
                        <a:lnTo>
                          <a:pt x="630" y="250"/>
                        </a:lnTo>
                        <a:lnTo>
                          <a:pt x="653" y="230"/>
                        </a:lnTo>
                        <a:lnTo>
                          <a:pt x="673" y="209"/>
                        </a:lnTo>
                        <a:lnTo>
                          <a:pt x="680" y="189"/>
                        </a:lnTo>
                        <a:lnTo>
                          <a:pt x="674" y="169"/>
                        </a:lnTo>
                        <a:lnTo>
                          <a:pt x="644" y="151"/>
                        </a:lnTo>
                        <a:lnTo>
                          <a:pt x="614" y="143"/>
                        </a:lnTo>
                        <a:lnTo>
                          <a:pt x="580" y="135"/>
                        </a:lnTo>
                        <a:lnTo>
                          <a:pt x="553" y="127"/>
                        </a:lnTo>
                        <a:lnTo>
                          <a:pt x="531" y="114"/>
                        </a:lnTo>
                        <a:lnTo>
                          <a:pt x="516" y="97"/>
                        </a:lnTo>
                        <a:lnTo>
                          <a:pt x="507" y="83"/>
                        </a:lnTo>
                        <a:lnTo>
                          <a:pt x="489" y="68"/>
                        </a:lnTo>
                        <a:lnTo>
                          <a:pt x="468" y="58"/>
                        </a:lnTo>
                        <a:lnTo>
                          <a:pt x="444" y="52"/>
                        </a:lnTo>
                        <a:lnTo>
                          <a:pt x="418" y="55"/>
                        </a:lnTo>
                        <a:lnTo>
                          <a:pt x="410" y="37"/>
                        </a:lnTo>
                        <a:lnTo>
                          <a:pt x="412" y="25"/>
                        </a:lnTo>
                        <a:lnTo>
                          <a:pt x="406" y="11"/>
                        </a:lnTo>
                        <a:lnTo>
                          <a:pt x="383" y="4"/>
                        </a:lnTo>
                        <a:lnTo>
                          <a:pt x="364" y="4"/>
                        </a:lnTo>
                        <a:lnTo>
                          <a:pt x="336" y="9"/>
                        </a:lnTo>
                        <a:lnTo>
                          <a:pt x="296" y="19"/>
                        </a:lnTo>
                        <a:lnTo>
                          <a:pt x="259" y="14"/>
                        </a:lnTo>
                        <a:lnTo>
                          <a:pt x="213" y="8"/>
                        </a:lnTo>
                        <a:lnTo>
                          <a:pt x="175" y="1"/>
                        </a:lnTo>
                        <a:lnTo>
                          <a:pt x="148" y="0"/>
                        </a:lnTo>
                        <a:lnTo>
                          <a:pt x="125" y="14"/>
                        </a:lnTo>
                        <a:lnTo>
                          <a:pt x="110" y="35"/>
                        </a:lnTo>
                        <a:lnTo>
                          <a:pt x="92" y="55"/>
                        </a:lnTo>
                        <a:lnTo>
                          <a:pt x="67" y="77"/>
                        </a:lnTo>
                        <a:lnTo>
                          <a:pt x="40" y="93"/>
                        </a:lnTo>
                        <a:lnTo>
                          <a:pt x="9" y="111"/>
                        </a:lnTo>
                        <a:lnTo>
                          <a:pt x="7" y="132"/>
                        </a:lnTo>
                        <a:lnTo>
                          <a:pt x="19" y="156"/>
                        </a:lnTo>
                        <a:lnTo>
                          <a:pt x="24" y="171"/>
                        </a:lnTo>
                        <a:lnTo>
                          <a:pt x="17" y="192"/>
                        </a:lnTo>
                        <a:lnTo>
                          <a:pt x="8" y="209"/>
                        </a:lnTo>
                        <a:lnTo>
                          <a:pt x="2" y="225"/>
                        </a:lnTo>
                        <a:lnTo>
                          <a:pt x="0" y="250"/>
                        </a:lnTo>
                        <a:lnTo>
                          <a:pt x="12" y="272"/>
                        </a:lnTo>
                        <a:lnTo>
                          <a:pt x="22" y="289"/>
                        </a:lnTo>
                        <a:lnTo>
                          <a:pt x="24" y="308"/>
                        </a:lnTo>
                        <a:lnTo>
                          <a:pt x="30" y="335"/>
                        </a:lnTo>
                        <a:lnTo>
                          <a:pt x="42" y="359"/>
                        </a:lnTo>
                        <a:lnTo>
                          <a:pt x="50" y="380"/>
                        </a:lnTo>
                        <a:lnTo>
                          <a:pt x="65" y="403"/>
                        </a:lnTo>
                        <a:lnTo>
                          <a:pt x="75" y="417"/>
                        </a:lnTo>
                        <a:lnTo>
                          <a:pt x="84" y="396"/>
                        </a:lnTo>
                        <a:lnTo>
                          <a:pt x="102" y="374"/>
                        </a:lnTo>
                        <a:lnTo>
                          <a:pt x="130" y="359"/>
                        </a:lnTo>
                        <a:lnTo>
                          <a:pt x="153" y="339"/>
                        </a:lnTo>
                        <a:lnTo>
                          <a:pt x="167" y="322"/>
                        </a:lnTo>
                        <a:lnTo>
                          <a:pt x="171" y="305"/>
                        </a:lnTo>
                        <a:lnTo>
                          <a:pt x="167" y="291"/>
                        </a:lnTo>
                        <a:lnTo>
                          <a:pt x="170" y="278"/>
                        </a:lnTo>
                        <a:lnTo>
                          <a:pt x="173" y="267"/>
                        </a:lnTo>
                        <a:lnTo>
                          <a:pt x="171" y="255"/>
                        </a:lnTo>
                        <a:lnTo>
                          <a:pt x="160" y="239"/>
                        </a:lnTo>
                        <a:lnTo>
                          <a:pt x="146" y="233"/>
                        </a:lnTo>
                        <a:lnTo>
                          <a:pt x="133" y="228"/>
                        </a:lnTo>
                        <a:lnTo>
                          <a:pt x="135" y="217"/>
                        </a:lnTo>
                        <a:lnTo>
                          <a:pt x="142" y="205"/>
                        </a:lnTo>
                        <a:lnTo>
                          <a:pt x="152" y="192"/>
                        </a:lnTo>
                        <a:lnTo>
                          <a:pt x="157" y="187"/>
                        </a:lnTo>
                        <a:lnTo>
                          <a:pt x="159" y="177"/>
                        </a:lnTo>
                        <a:lnTo>
                          <a:pt x="164" y="168"/>
                        </a:lnTo>
                        <a:lnTo>
                          <a:pt x="178" y="162"/>
                        </a:lnTo>
                        <a:lnTo>
                          <a:pt x="200" y="162"/>
                        </a:lnTo>
                        <a:lnTo>
                          <a:pt x="219" y="162"/>
                        </a:lnTo>
                        <a:lnTo>
                          <a:pt x="234" y="162"/>
                        </a:lnTo>
                        <a:lnTo>
                          <a:pt x="252" y="157"/>
                        </a:lnTo>
                        <a:lnTo>
                          <a:pt x="271" y="157"/>
                        </a:lnTo>
                        <a:lnTo>
                          <a:pt x="290" y="163"/>
                        </a:lnTo>
                        <a:lnTo>
                          <a:pt x="302" y="171"/>
                        </a:lnTo>
                        <a:lnTo>
                          <a:pt x="312" y="179"/>
                        </a:lnTo>
                        <a:lnTo>
                          <a:pt x="327" y="186"/>
                        </a:lnTo>
                        <a:lnTo>
                          <a:pt x="350" y="184"/>
                        </a:lnTo>
                        <a:lnTo>
                          <a:pt x="370" y="177"/>
                        </a:lnTo>
                        <a:lnTo>
                          <a:pt x="387" y="170"/>
                        </a:lnTo>
                        <a:lnTo>
                          <a:pt x="409" y="157"/>
                        </a:lnTo>
                        <a:lnTo>
                          <a:pt x="423" y="145"/>
                        </a:lnTo>
                        <a:lnTo>
                          <a:pt x="432" y="131"/>
                        </a:lnTo>
                        <a:lnTo>
                          <a:pt x="439" y="120"/>
                        </a:lnTo>
                        <a:lnTo>
                          <a:pt x="451" y="116"/>
                        </a:lnTo>
                        <a:lnTo>
                          <a:pt x="468" y="118"/>
                        </a:lnTo>
                        <a:lnTo>
                          <a:pt x="491" y="120"/>
                        </a:lnTo>
                        <a:lnTo>
                          <a:pt x="497" y="134"/>
                        </a:lnTo>
                        <a:lnTo>
                          <a:pt x="504" y="149"/>
                        </a:lnTo>
                        <a:lnTo>
                          <a:pt x="514" y="163"/>
                        </a:lnTo>
                        <a:lnTo>
                          <a:pt x="524" y="174"/>
                        </a:lnTo>
                        <a:lnTo>
                          <a:pt x="528" y="184"/>
                        </a:lnTo>
                        <a:lnTo>
                          <a:pt x="519" y="197"/>
                        </a:lnTo>
                        <a:lnTo>
                          <a:pt x="513" y="210"/>
                        </a:lnTo>
                        <a:lnTo>
                          <a:pt x="513" y="222"/>
                        </a:lnTo>
                        <a:lnTo>
                          <a:pt x="519" y="236"/>
                        </a:lnTo>
                        <a:lnTo>
                          <a:pt x="525" y="248"/>
                        </a:lnTo>
                        <a:lnTo>
                          <a:pt x="539" y="259"/>
                        </a:lnTo>
                        <a:lnTo>
                          <a:pt x="526" y="288"/>
                        </a:lnTo>
                        <a:lnTo>
                          <a:pt x="521" y="326"/>
                        </a:lnTo>
                      </a:path>
                    </a:pathLst>
                  </a:custGeom>
                  <a:solidFill>
                    <a:srgbClr val="A04000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grpSp>
                <p:nvGrpSpPr>
                  <p:cNvPr id="15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3628" y="2533"/>
                    <a:ext cx="500" cy="215"/>
                    <a:chOff x="3628" y="2533"/>
                    <a:chExt cx="500" cy="215"/>
                  </a:xfrm>
                </p:grpSpPr>
                <p:sp>
                  <p:nvSpPr>
                    <p:cNvPr id="32814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3735" y="2551"/>
                      <a:ext cx="82" cy="65"/>
                    </a:xfrm>
                    <a:custGeom>
                      <a:avLst/>
                      <a:gdLst>
                        <a:gd name="T0" fmla="*/ 81 w 82"/>
                        <a:gd name="T1" fmla="*/ 64 h 65"/>
                        <a:gd name="T2" fmla="*/ 58 w 82"/>
                        <a:gd name="T3" fmla="*/ 55 h 65"/>
                        <a:gd name="T4" fmla="*/ 45 w 82"/>
                        <a:gd name="T5" fmla="*/ 33 h 65"/>
                        <a:gd name="T6" fmla="*/ 51 w 82"/>
                        <a:gd name="T7" fmla="*/ 18 h 65"/>
                        <a:gd name="T8" fmla="*/ 67 w 82"/>
                        <a:gd name="T9" fmla="*/ 0 h 65"/>
                        <a:gd name="T10" fmla="*/ 55 w 82"/>
                        <a:gd name="T11" fmla="*/ 5 h 65"/>
                        <a:gd name="T12" fmla="*/ 46 w 82"/>
                        <a:gd name="T13" fmla="*/ 12 h 65"/>
                        <a:gd name="T14" fmla="*/ 34 w 82"/>
                        <a:gd name="T15" fmla="*/ 22 h 65"/>
                        <a:gd name="T16" fmla="*/ 34 w 82"/>
                        <a:gd name="T17" fmla="*/ 34 h 65"/>
                        <a:gd name="T18" fmla="*/ 38 w 82"/>
                        <a:gd name="T19" fmla="*/ 42 h 65"/>
                        <a:gd name="T20" fmla="*/ 36 w 82"/>
                        <a:gd name="T21" fmla="*/ 53 h 65"/>
                        <a:gd name="T22" fmla="*/ 28 w 82"/>
                        <a:gd name="T23" fmla="*/ 47 h 65"/>
                        <a:gd name="T24" fmla="*/ 11 w 82"/>
                        <a:gd name="T25" fmla="*/ 37 h 65"/>
                        <a:gd name="T26" fmla="*/ 9 w 82"/>
                        <a:gd name="T27" fmla="*/ 24 h 65"/>
                        <a:gd name="T28" fmla="*/ 0 w 82"/>
                        <a:gd name="T29" fmla="*/ 39 h 65"/>
                        <a:gd name="T30" fmla="*/ 12 w 82"/>
                        <a:gd name="T31" fmla="*/ 53 h 65"/>
                        <a:gd name="T32" fmla="*/ 17 w 82"/>
                        <a:gd name="T33" fmla="*/ 64 h 65"/>
                        <a:gd name="T34" fmla="*/ 37 w 82"/>
                        <a:gd name="T35" fmla="*/ 63 h 65"/>
                        <a:gd name="T36" fmla="*/ 59 w 82"/>
                        <a:gd name="T37" fmla="*/ 59 h 65"/>
                        <a:gd name="T38" fmla="*/ 81 w 82"/>
                        <a:gd name="T39" fmla="*/ 64 h 65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w 82"/>
                        <a:gd name="T61" fmla="*/ 0 h 65"/>
                        <a:gd name="T62" fmla="*/ 82 w 82"/>
                        <a:gd name="T63" fmla="*/ 65 h 65"/>
                      </a:gdLst>
                      <a:ahLst/>
                      <a:cxnLst>
                        <a:cxn ang="T40">
                          <a:pos x="T0" y="T1"/>
                        </a:cxn>
                        <a:cxn ang="T41">
                          <a:pos x="T2" y="T3"/>
                        </a:cxn>
                        <a:cxn ang="T42">
                          <a:pos x="T4" y="T5"/>
                        </a:cxn>
                        <a:cxn ang="T43">
                          <a:pos x="T6" y="T7"/>
                        </a:cxn>
                        <a:cxn ang="T44">
                          <a:pos x="T8" y="T9"/>
                        </a:cxn>
                        <a:cxn ang="T45">
                          <a:pos x="T10" y="T11"/>
                        </a:cxn>
                        <a:cxn ang="T46">
                          <a:pos x="T12" y="T13"/>
                        </a:cxn>
                        <a:cxn ang="T47">
                          <a:pos x="T14" y="T15"/>
                        </a:cxn>
                        <a:cxn ang="T48">
                          <a:pos x="T16" y="T17"/>
                        </a:cxn>
                        <a:cxn ang="T49">
                          <a:pos x="T18" y="T19"/>
                        </a:cxn>
                        <a:cxn ang="T50">
                          <a:pos x="T20" y="T21"/>
                        </a:cxn>
                        <a:cxn ang="T51">
                          <a:pos x="T22" y="T23"/>
                        </a:cxn>
                        <a:cxn ang="T52">
                          <a:pos x="T24" y="T25"/>
                        </a:cxn>
                        <a:cxn ang="T53">
                          <a:pos x="T26" y="T27"/>
                        </a:cxn>
                        <a:cxn ang="T54">
                          <a:pos x="T28" y="T29"/>
                        </a:cxn>
                        <a:cxn ang="T55">
                          <a:pos x="T30" y="T31"/>
                        </a:cxn>
                        <a:cxn ang="T56">
                          <a:pos x="T32" y="T33"/>
                        </a:cxn>
                        <a:cxn ang="T57">
                          <a:pos x="T34" y="T35"/>
                        </a:cxn>
                        <a:cxn ang="T58">
                          <a:pos x="T36" y="T37"/>
                        </a:cxn>
                        <a:cxn ang="T59">
                          <a:pos x="T38" y="T39"/>
                        </a:cxn>
                      </a:cxnLst>
                      <a:rect l="T60" t="T61" r="T62" b="T63"/>
                      <a:pathLst>
                        <a:path w="82" h="65">
                          <a:moveTo>
                            <a:pt x="81" y="64"/>
                          </a:moveTo>
                          <a:lnTo>
                            <a:pt x="58" y="55"/>
                          </a:lnTo>
                          <a:lnTo>
                            <a:pt x="45" y="33"/>
                          </a:lnTo>
                          <a:lnTo>
                            <a:pt x="51" y="18"/>
                          </a:lnTo>
                          <a:lnTo>
                            <a:pt x="67" y="0"/>
                          </a:lnTo>
                          <a:lnTo>
                            <a:pt x="55" y="5"/>
                          </a:lnTo>
                          <a:lnTo>
                            <a:pt x="46" y="12"/>
                          </a:lnTo>
                          <a:lnTo>
                            <a:pt x="34" y="22"/>
                          </a:lnTo>
                          <a:lnTo>
                            <a:pt x="34" y="34"/>
                          </a:lnTo>
                          <a:lnTo>
                            <a:pt x="38" y="42"/>
                          </a:lnTo>
                          <a:lnTo>
                            <a:pt x="36" y="53"/>
                          </a:lnTo>
                          <a:lnTo>
                            <a:pt x="28" y="47"/>
                          </a:lnTo>
                          <a:lnTo>
                            <a:pt x="11" y="37"/>
                          </a:lnTo>
                          <a:lnTo>
                            <a:pt x="9" y="24"/>
                          </a:lnTo>
                          <a:lnTo>
                            <a:pt x="0" y="39"/>
                          </a:lnTo>
                          <a:lnTo>
                            <a:pt x="12" y="53"/>
                          </a:lnTo>
                          <a:lnTo>
                            <a:pt x="17" y="64"/>
                          </a:lnTo>
                          <a:lnTo>
                            <a:pt x="37" y="63"/>
                          </a:lnTo>
                          <a:lnTo>
                            <a:pt x="59" y="59"/>
                          </a:lnTo>
                          <a:lnTo>
                            <a:pt x="81" y="64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15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3946" y="2533"/>
                      <a:ext cx="47" cy="41"/>
                    </a:xfrm>
                    <a:custGeom>
                      <a:avLst/>
                      <a:gdLst>
                        <a:gd name="T0" fmla="*/ 29 w 47"/>
                        <a:gd name="T1" fmla="*/ 40 h 41"/>
                        <a:gd name="T2" fmla="*/ 35 w 47"/>
                        <a:gd name="T3" fmla="*/ 19 h 41"/>
                        <a:gd name="T4" fmla="*/ 29 w 47"/>
                        <a:gd name="T5" fmla="*/ 10 h 41"/>
                        <a:gd name="T6" fmla="*/ 15 w 47"/>
                        <a:gd name="T7" fmla="*/ 5 h 41"/>
                        <a:gd name="T8" fmla="*/ 0 w 47"/>
                        <a:gd name="T9" fmla="*/ 6 h 41"/>
                        <a:gd name="T10" fmla="*/ 12 w 47"/>
                        <a:gd name="T11" fmla="*/ 0 h 41"/>
                        <a:gd name="T12" fmla="*/ 29 w 47"/>
                        <a:gd name="T13" fmla="*/ 2 h 41"/>
                        <a:gd name="T14" fmla="*/ 45 w 47"/>
                        <a:gd name="T15" fmla="*/ 13 h 41"/>
                        <a:gd name="T16" fmla="*/ 46 w 47"/>
                        <a:gd name="T17" fmla="*/ 24 h 41"/>
                        <a:gd name="T18" fmla="*/ 29 w 47"/>
                        <a:gd name="T19" fmla="*/ 40 h 41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47"/>
                        <a:gd name="T31" fmla="*/ 0 h 41"/>
                        <a:gd name="T32" fmla="*/ 47 w 47"/>
                        <a:gd name="T33" fmla="*/ 41 h 41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47" h="41">
                          <a:moveTo>
                            <a:pt x="29" y="40"/>
                          </a:moveTo>
                          <a:lnTo>
                            <a:pt x="35" y="19"/>
                          </a:lnTo>
                          <a:lnTo>
                            <a:pt x="29" y="10"/>
                          </a:lnTo>
                          <a:lnTo>
                            <a:pt x="15" y="5"/>
                          </a:lnTo>
                          <a:lnTo>
                            <a:pt x="0" y="6"/>
                          </a:lnTo>
                          <a:lnTo>
                            <a:pt x="12" y="0"/>
                          </a:lnTo>
                          <a:lnTo>
                            <a:pt x="29" y="2"/>
                          </a:lnTo>
                          <a:lnTo>
                            <a:pt x="45" y="13"/>
                          </a:lnTo>
                          <a:lnTo>
                            <a:pt x="46" y="24"/>
                          </a:lnTo>
                          <a:lnTo>
                            <a:pt x="29" y="4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16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3628" y="2642"/>
                      <a:ext cx="41" cy="40"/>
                    </a:xfrm>
                    <a:custGeom>
                      <a:avLst/>
                      <a:gdLst>
                        <a:gd name="T0" fmla="*/ 40 w 41"/>
                        <a:gd name="T1" fmla="*/ 36 h 40"/>
                        <a:gd name="T2" fmla="*/ 16 w 41"/>
                        <a:gd name="T3" fmla="*/ 33 h 40"/>
                        <a:gd name="T4" fmla="*/ 13 w 41"/>
                        <a:gd name="T5" fmla="*/ 29 h 40"/>
                        <a:gd name="T6" fmla="*/ 3 w 41"/>
                        <a:gd name="T7" fmla="*/ 11 h 40"/>
                        <a:gd name="T8" fmla="*/ 3 w 41"/>
                        <a:gd name="T9" fmla="*/ 0 h 40"/>
                        <a:gd name="T10" fmla="*/ 0 w 41"/>
                        <a:gd name="T11" fmla="*/ 17 h 40"/>
                        <a:gd name="T12" fmla="*/ 3 w 41"/>
                        <a:gd name="T13" fmla="*/ 30 h 40"/>
                        <a:gd name="T14" fmla="*/ 10 w 41"/>
                        <a:gd name="T15" fmla="*/ 39 h 40"/>
                        <a:gd name="T16" fmla="*/ 40 w 41"/>
                        <a:gd name="T17" fmla="*/ 36 h 40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41"/>
                        <a:gd name="T28" fmla="*/ 0 h 40"/>
                        <a:gd name="T29" fmla="*/ 41 w 41"/>
                        <a:gd name="T30" fmla="*/ 40 h 40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41" h="40">
                          <a:moveTo>
                            <a:pt x="40" y="36"/>
                          </a:moveTo>
                          <a:lnTo>
                            <a:pt x="16" y="33"/>
                          </a:lnTo>
                          <a:lnTo>
                            <a:pt x="13" y="29"/>
                          </a:lnTo>
                          <a:lnTo>
                            <a:pt x="3" y="11"/>
                          </a:lnTo>
                          <a:lnTo>
                            <a:pt x="3" y="0"/>
                          </a:lnTo>
                          <a:lnTo>
                            <a:pt x="0" y="17"/>
                          </a:lnTo>
                          <a:lnTo>
                            <a:pt x="3" y="30"/>
                          </a:lnTo>
                          <a:lnTo>
                            <a:pt x="10" y="39"/>
                          </a:lnTo>
                          <a:lnTo>
                            <a:pt x="40" y="36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17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3633" y="2679"/>
                      <a:ext cx="36" cy="43"/>
                    </a:xfrm>
                    <a:custGeom>
                      <a:avLst/>
                      <a:gdLst>
                        <a:gd name="T0" fmla="*/ 35 w 36"/>
                        <a:gd name="T1" fmla="*/ 0 h 43"/>
                        <a:gd name="T2" fmla="*/ 9 w 36"/>
                        <a:gd name="T3" fmla="*/ 13 h 43"/>
                        <a:gd name="T4" fmla="*/ 0 w 36"/>
                        <a:gd name="T5" fmla="*/ 26 h 43"/>
                        <a:gd name="T6" fmla="*/ 2 w 36"/>
                        <a:gd name="T7" fmla="*/ 37 h 43"/>
                        <a:gd name="T8" fmla="*/ 13 w 36"/>
                        <a:gd name="T9" fmla="*/ 42 h 43"/>
                        <a:gd name="T10" fmla="*/ 13 w 36"/>
                        <a:gd name="T11" fmla="*/ 35 h 43"/>
                        <a:gd name="T12" fmla="*/ 13 w 36"/>
                        <a:gd name="T13" fmla="*/ 24 h 43"/>
                        <a:gd name="T14" fmla="*/ 21 w 36"/>
                        <a:gd name="T15" fmla="*/ 18 h 43"/>
                        <a:gd name="T16" fmla="*/ 35 w 36"/>
                        <a:gd name="T17" fmla="*/ 0 h 43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36"/>
                        <a:gd name="T28" fmla="*/ 0 h 43"/>
                        <a:gd name="T29" fmla="*/ 36 w 36"/>
                        <a:gd name="T30" fmla="*/ 43 h 43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36" h="43">
                          <a:moveTo>
                            <a:pt x="35" y="0"/>
                          </a:moveTo>
                          <a:lnTo>
                            <a:pt x="9" y="13"/>
                          </a:lnTo>
                          <a:lnTo>
                            <a:pt x="0" y="26"/>
                          </a:lnTo>
                          <a:lnTo>
                            <a:pt x="2" y="37"/>
                          </a:lnTo>
                          <a:lnTo>
                            <a:pt x="13" y="42"/>
                          </a:lnTo>
                          <a:lnTo>
                            <a:pt x="13" y="35"/>
                          </a:lnTo>
                          <a:lnTo>
                            <a:pt x="13" y="24"/>
                          </a:lnTo>
                          <a:lnTo>
                            <a:pt x="21" y="18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18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4062" y="2714"/>
                      <a:ext cx="66" cy="34"/>
                    </a:xfrm>
                    <a:custGeom>
                      <a:avLst/>
                      <a:gdLst>
                        <a:gd name="T0" fmla="*/ 12 w 66"/>
                        <a:gd name="T1" fmla="*/ 0 h 34"/>
                        <a:gd name="T2" fmla="*/ 38 w 66"/>
                        <a:gd name="T3" fmla="*/ 8 h 34"/>
                        <a:gd name="T4" fmla="*/ 53 w 66"/>
                        <a:gd name="T5" fmla="*/ 8 h 34"/>
                        <a:gd name="T6" fmla="*/ 65 w 66"/>
                        <a:gd name="T7" fmla="*/ 0 h 34"/>
                        <a:gd name="T8" fmla="*/ 56 w 66"/>
                        <a:gd name="T9" fmla="*/ 12 h 34"/>
                        <a:gd name="T10" fmla="*/ 40 w 66"/>
                        <a:gd name="T11" fmla="*/ 16 h 34"/>
                        <a:gd name="T12" fmla="*/ 46 w 66"/>
                        <a:gd name="T13" fmla="*/ 24 h 34"/>
                        <a:gd name="T14" fmla="*/ 60 w 66"/>
                        <a:gd name="T15" fmla="*/ 28 h 34"/>
                        <a:gd name="T16" fmla="*/ 33 w 66"/>
                        <a:gd name="T17" fmla="*/ 26 h 34"/>
                        <a:gd name="T18" fmla="*/ 23 w 66"/>
                        <a:gd name="T19" fmla="*/ 20 h 34"/>
                        <a:gd name="T20" fmla="*/ 16 w 66"/>
                        <a:gd name="T21" fmla="*/ 12 h 34"/>
                        <a:gd name="T22" fmla="*/ 11 w 66"/>
                        <a:gd name="T23" fmla="*/ 20 h 34"/>
                        <a:gd name="T24" fmla="*/ 10 w 66"/>
                        <a:gd name="T25" fmla="*/ 33 h 34"/>
                        <a:gd name="T26" fmla="*/ 0 w 66"/>
                        <a:gd name="T27" fmla="*/ 24 h 34"/>
                        <a:gd name="T28" fmla="*/ 4 w 66"/>
                        <a:gd name="T29" fmla="*/ 12 h 34"/>
                        <a:gd name="T30" fmla="*/ 12 w 66"/>
                        <a:gd name="T31" fmla="*/ 0 h 34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w 66"/>
                        <a:gd name="T49" fmla="*/ 0 h 34"/>
                        <a:gd name="T50" fmla="*/ 66 w 66"/>
                        <a:gd name="T51" fmla="*/ 34 h 34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T48" t="T49" r="T50" b="T51"/>
                      <a:pathLst>
                        <a:path w="66" h="34">
                          <a:moveTo>
                            <a:pt x="12" y="0"/>
                          </a:moveTo>
                          <a:lnTo>
                            <a:pt x="38" y="8"/>
                          </a:lnTo>
                          <a:lnTo>
                            <a:pt x="53" y="8"/>
                          </a:lnTo>
                          <a:lnTo>
                            <a:pt x="65" y="0"/>
                          </a:lnTo>
                          <a:lnTo>
                            <a:pt x="56" y="12"/>
                          </a:lnTo>
                          <a:lnTo>
                            <a:pt x="40" y="16"/>
                          </a:lnTo>
                          <a:lnTo>
                            <a:pt x="46" y="24"/>
                          </a:lnTo>
                          <a:lnTo>
                            <a:pt x="60" y="28"/>
                          </a:lnTo>
                          <a:lnTo>
                            <a:pt x="33" y="26"/>
                          </a:lnTo>
                          <a:lnTo>
                            <a:pt x="23" y="20"/>
                          </a:lnTo>
                          <a:lnTo>
                            <a:pt x="16" y="12"/>
                          </a:lnTo>
                          <a:lnTo>
                            <a:pt x="11" y="20"/>
                          </a:lnTo>
                          <a:lnTo>
                            <a:pt x="10" y="33"/>
                          </a:lnTo>
                          <a:lnTo>
                            <a:pt x="0" y="24"/>
                          </a:lnTo>
                          <a:lnTo>
                            <a:pt x="4" y="12"/>
                          </a:lnTo>
                          <a:lnTo>
                            <a:pt x="12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grpSp>
            <p:nvGrpSpPr>
              <p:cNvPr id="16" name="Group 54"/>
              <p:cNvGrpSpPr>
                <a:grpSpLocks/>
              </p:cNvGrpSpPr>
              <p:nvPr/>
            </p:nvGrpSpPr>
            <p:grpSpPr bwMode="auto">
              <a:xfrm>
                <a:off x="3723" y="2672"/>
                <a:ext cx="329" cy="566"/>
                <a:chOff x="3723" y="2672"/>
                <a:chExt cx="329" cy="566"/>
              </a:xfrm>
            </p:grpSpPr>
            <p:grpSp>
              <p:nvGrpSpPr>
                <p:cNvPr id="17" name="Group 55"/>
                <p:cNvGrpSpPr>
                  <a:grpSpLocks/>
                </p:cNvGrpSpPr>
                <p:nvPr/>
              </p:nvGrpSpPr>
              <p:grpSpPr bwMode="auto">
                <a:xfrm>
                  <a:off x="3792" y="3058"/>
                  <a:ext cx="125" cy="180"/>
                  <a:chOff x="3792" y="3058"/>
                  <a:chExt cx="125" cy="180"/>
                </a:xfrm>
              </p:grpSpPr>
              <p:sp>
                <p:nvSpPr>
                  <p:cNvPr id="32804" name="Freeform 56"/>
                  <p:cNvSpPr>
                    <a:spLocks/>
                  </p:cNvSpPr>
                  <p:nvPr/>
                </p:nvSpPr>
                <p:spPr bwMode="auto">
                  <a:xfrm>
                    <a:off x="3792" y="3058"/>
                    <a:ext cx="125" cy="111"/>
                  </a:xfrm>
                  <a:custGeom>
                    <a:avLst/>
                    <a:gdLst>
                      <a:gd name="T0" fmla="*/ 6 w 125"/>
                      <a:gd name="T1" fmla="*/ 110 h 111"/>
                      <a:gd name="T2" fmla="*/ 0 w 125"/>
                      <a:gd name="T3" fmla="*/ 0 h 111"/>
                      <a:gd name="T4" fmla="*/ 19 w 125"/>
                      <a:gd name="T5" fmla="*/ 8 h 111"/>
                      <a:gd name="T6" fmla="*/ 32 w 125"/>
                      <a:gd name="T7" fmla="*/ 14 h 111"/>
                      <a:gd name="T8" fmla="*/ 49 w 125"/>
                      <a:gd name="T9" fmla="*/ 18 h 111"/>
                      <a:gd name="T10" fmla="*/ 77 w 125"/>
                      <a:gd name="T11" fmla="*/ 18 h 111"/>
                      <a:gd name="T12" fmla="*/ 94 w 125"/>
                      <a:gd name="T13" fmla="*/ 16 h 111"/>
                      <a:gd name="T14" fmla="*/ 109 w 125"/>
                      <a:gd name="T15" fmla="*/ 11 h 111"/>
                      <a:gd name="T16" fmla="*/ 124 w 125"/>
                      <a:gd name="T17" fmla="*/ 2 h 111"/>
                      <a:gd name="T18" fmla="*/ 120 w 125"/>
                      <a:gd name="T19" fmla="*/ 110 h 111"/>
                      <a:gd name="T20" fmla="*/ 6 w 125"/>
                      <a:gd name="T21" fmla="*/ 110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25"/>
                      <a:gd name="T34" fmla="*/ 0 h 111"/>
                      <a:gd name="T35" fmla="*/ 125 w 125"/>
                      <a:gd name="T36" fmla="*/ 111 h 111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25" h="111">
                        <a:moveTo>
                          <a:pt x="6" y="110"/>
                        </a:moveTo>
                        <a:lnTo>
                          <a:pt x="0" y="0"/>
                        </a:lnTo>
                        <a:lnTo>
                          <a:pt x="19" y="8"/>
                        </a:lnTo>
                        <a:lnTo>
                          <a:pt x="32" y="14"/>
                        </a:lnTo>
                        <a:lnTo>
                          <a:pt x="49" y="18"/>
                        </a:lnTo>
                        <a:lnTo>
                          <a:pt x="77" y="18"/>
                        </a:lnTo>
                        <a:lnTo>
                          <a:pt x="94" y="16"/>
                        </a:lnTo>
                        <a:lnTo>
                          <a:pt x="109" y="11"/>
                        </a:lnTo>
                        <a:lnTo>
                          <a:pt x="124" y="2"/>
                        </a:lnTo>
                        <a:lnTo>
                          <a:pt x="120" y="110"/>
                        </a:lnTo>
                        <a:lnTo>
                          <a:pt x="6" y="110"/>
                        </a:lnTo>
                      </a:path>
                    </a:pathLst>
                  </a:custGeom>
                  <a:solidFill>
                    <a:srgbClr val="000000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grpSp>
                <p:nvGrpSpPr>
                  <p:cNvPr id="18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3792" y="3058"/>
                    <a:ext cx="125" cy="180"/>
                    <a:chOff x="3792" y="3058"/>
                    <a:chExt cx="125" cy="180"/>
                  </a:xfrm>
                </p:grpSpPr>
                <p:sp>
                  <p:nvSpPr>
                    <p:cNvPr id="32807" name="Oval 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99" y="3092"/>
                      <a:ext cx="107" cy="14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08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3792" y="3058"/>
                      <a:ext cx="125" cy="52"/>
                    </a:xfrm>
                    <a:custGeom>
                      <a:avLst/>
                      <a:gdLst>
                        <a:gd name="T0" fmla="*/ 0 w 125"/>
                        <a:gd name="T1" fmla="*/ 0 h 52"/>
                        <a:gd name="T2" fmla="*/ 18 w 125"/>
                        <a:gd name="T3" fmla="*/ 8 h 52"/>
                        <a:gd name="T4" fmla="*/ 32 w 125"/>
                        <a:gd name="T5" fmla="*/ 14 h 52"/>
                        <a:gd name="T6" fmla="*/ 53 w 125"/>
                        <a:gd name="T7" fmla="*/ 18 h 52"/>
                        <a:gd name="T8" fmla="*/ 78 w 125"/>
                        <a:gd name="T9" fmla="*/ 18 h 52"/>
                        <a:gd name="T10" fmla="*/ 96 w 125"/>
                        <a:gd name="T11" fmla="*/ 16 h 52"/>
                        <a:gd name="T12" fmla="*/ 112 w 125"/>
                        <a:gd name="T13" fmla="*/ 8 h 52"/>
                        <a:gd name="T14" fmla="*/ 124 w 125"/>
                        <a:gd name="T15" fmla="*/ 0 h 52"/>
                        <a:gd name="T16" fmla="*/ 120 w 125"/>
                        <a:gd name="T17" fmla="*/ 51 h 52"/>
                        <a:gd name="T18" fmla="*/ 5 w 125"/>
                        <a:gd name="T19" fmla="*/ 51 h 52"/>
                        <a:gd name="T20" fmla="*/ 0 w 125"/>
                        <a:gd name="T21" fmla="*/ 0 h 52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25"/>
                        <a:gd name="T34" fmla="*/ 0 h 52"/>
                        <a:gd name="T35" fmla="*/ 125 w 125"/>
                        <a:gd name="T36" fmla="*/ 52 h 52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25" h="52">
                          <a:moveTo>
                            <a:pt x="0" y="0"/>
                          </a:moveTo>
                          <a:lnTo>
                            <a:pt x="18" y="8"/>
                          </a:lnTo>
                          <a:lnTo>
                            <a:pt x="32" y="14"/>
                          </a:lnTo>
                          <a:lnTo>
                            <a:pt x="53" y="18"/>
                          </a:lnTo>
                          <a:lnTo>
                            <a:pt x="78" y="18"/>
                          </a:lnTo>
                          <a:lnTo>
                            <a:pt x="96" y="16"/>
                          </a:lnTo>
                          <a:lnTo>
                            <a:pt x="112" y="8"/>
                          </a:lnTo>
                          <a:lnTo>
                            <a:pt x="124" y="0"/>
                          </a:lnTo>
                          <a:lnTo>
                            <a:pt x="120" y="51"/>
                          </a:lnTo>
                          <a:lnTo>
                            <a:pt x="5" y="5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09" name="Oval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21" y="3171"/>
                      <a:ext cx="62" cy="6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sp>
                <p:nvSpPr>
                  <p:cNvPr id="32806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3811" y="3158"/>
                    <a:ext cx="84" cy="23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2796" name="Freeform 62"/>
                <p:cNvSpPr>
                  <a:spLocks/>
                </p:cNvSpPr>
                <p:nvPr/>
              </p:nvSpPr>
              <p:spPr bwMode="auto">
                <a:xfrm>
                  <a:off x="3723" y="2859"/>
                  <a:ext cx="329" cy="173"/>
                </a:xfrm>
                <a:custGeom>
                  <a:avLst/>
                  <a:gdLst>
                    <a:gd name="T0" fmla="*/ 198 w 329"/>
                    <a:gd name="T1" fmla="*/ 0 h 173"/>
                    <a:gd name="T2" fmla="*/ 249 w 329"/>
                    <a:gd name="T3" fmla="*/ 11 h 173"/>
                    <a:gd name="T4" fmla="*/ 286 w 329"/>
                    <a:gd name="T5" fmla="*/ 22 h 173"/>
                    <a:gd name="T6" fmla="*/ 311 w 329"/>
                    <a:gd name="T7" fmla="*/ 36 h 173"/>
                    <a:gd name="T8" fmla="*/ 322 w 329"/>
                    <a:gd name="T9" fmla="*/ 49 h 173"/>
                    <a:gd name="T10" fmla="*/ 328 w 329"/>
                    <a:gd name="T11" fmla="*/ 72 h 173"/>
                    <a:gd name="T12" fmla="*/ 324 w 329"/>
                    <a:gd name="T13" fmla="*/ 94 h 173"/>
                    <a:gd name="T14" fmla="*/ 314 w 329"/>
                    <a:gd name="T15" fmla="*/ 116 h 173"/>
                    <a:gd name="T16" fmla="*/ 296 w 329"/>
                    <a:gd name="T17" fmla="*/ 136 h 173"/>
                    <a:gd name="T18" fmla="*/ 271 w 329"/>
                    <a:gd name="T19" fmla="*/ 150 h 173"/>
                    <a:gd name="T20" fmla="*/ 245 w 329"/>
                    <a:gd name="T21" fmla="*/ 160 h 173"/>
                    <a:gd name="T22" fmla="*/ 211 w 329"/>
                    <a:gd name="T23" fmla="*/ 169 h 173"/>
                    <a:gd name="T24" fmla="*/ 172 w 329"/>
                    <a:gd name="T25" fmla="*/ 172 h 173"/>
                    <a:gd name="T26" fmla="*/ 129 w 329"/>
                    <a:gd name="T27" fmla="*/ 172 h 173"/>
                    <a:gd name="T28" fmla="*/ 84 w 329"/>
                    <a:gd name="T29" fmla="*/ 168 h 173"/>
                    <a:gd name="T30" fmla="*/ 40 w 329"/>
                    <a:gd name="T31" fmla="*/ 158 h 173"/>
                    <a:gd name="T32" fmla="*/ 15 w 329"/>
                    <a:gd name="T33" fmla="*/ 141 h 173"/>
                    <a:gd name="T34" fmla="*/ 1 w 329"/>
                    <a:gd name="T35" fmla="*/ 123 h 173"/>
                    <a:gd name="T36" fmla="*/ 0 w 329"/>
                    <a:gd name="T37" fmla="*/ 103 h 173"/>
                    <a:gd name="T38" fmla="*/ 4 w 329"/>
                    <a:gd name="T39" fmla="*/ 83 h 173"/>
                    <a:gd name="T40" fmla="*/ 18 w 329"/>
                    <a:gd name="T41" fmla="*/ 63 h 173"/>
                    <a:gd name="T42" fmla="*/ 32 w 329"/>
                    <a:gd name="T43" fmla="*/ 45 h 173"/>
                    <a:gd name="T44" fmla="*/ 57 w 329"/>
                    <a:gd name="T45" fmla="*/ 31 h 173"/>
                    <a:gd name="T46" fmla="*/ 44 w 329"/>
                    <a:gd name="T47" fmla="*/ 22 h 17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29"/>
                    <a:gd name="T73" fmla="*/ 0 h 173"/>
                    <a:gd name="T74" fmla="*/ 329 w 329"/>
                    <a:gd name="T75" fmla="*/ 173 h 173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29" h="173">
                      <a:moveTo>
                        <a:pt x="198" y="0"/>
                      </a:moveTo>
                      <a:lnTo>
                        <a:pt x="249" y="11"/>
                      </a:lnTo>
                      <a:lnTo>
                        <a:pt x="286" y="22"/>
                      </a:lnTo>
                      <a:lnTo>
                        <a:pt x="311" y="36"/>
                      </a:lnTo>
                      <a:lnTo>
                        <a:pt x="322" y="49"/>
                      </a:lnTo>
                      <a:lnTo>
                        <a:pt x="328" y="72"/>
                      </a:lnTo>
                      <a:lnTo>
                        <a:pt x="324" y="94"/>
                      </a:lnTo>
                      <a:lnTo>
                        <a:pt x="314" y="116"/>
                      </a:lnTo>
                      <a:lnTo>
                        <a:pt x="296" y="136"/>
                      </a:lnTo>
                      <a:lnTo>
                        <a:pt x="271" y="150"/>
                      </a:lnTo>
                      <a:lnTo>
                        <a:pt x="245" y="160"/>
                      </a:lnTo>
                      <a:lnTo>
                        <a:pt x="211" y="169"/>
                      </a:lnTo>
                      <a:lnTo>
                        <a:pt x="172" y="172"/>
                      </a:lnTo>
                      <a:lnTo>
                        <a:pt x="129" y="172"/>
                      </a:lnTo>
                      <a:lnTo>
                        <a:pt x="84" y="168"/>
                      </a:lnTo>
                      <a:lnTo>
                        <a:pt x="40" y="158"/>
                      </a:lnTo>
                      <a:lnTo>
                        <a:pt x="15" y="141"/>
                      </a:lnTo>
                      <a:lnTo>
                        <a:pt x="1" y="123"/>
                      </a:lnTo>
                      <a:lnTo>
                        <a:pt x="0" y="103"/>
                      </a:lnTo>
                      <a:lnTo>
                        <a:pt x="4" y="83"/>
                      </a:lnTo>
                      <a:lnTo>
                        <a:pt x="18" y="63"/>
                      </a:lnTo>
                      <a:lnTo>
                        <a:pt x="32" y="45"/>
                      </a:lnTo>
                      <a:lnTo>
                        <a:pt x="57" y="31"/>
                      </a:lnTo>
                      <a:lnTo>
                        <a:pt x="44" y="22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grpSp>
              <p:nvGrpSpPr>
                <p:cNvPr id="19" name="Group 63"/>
                <p:cNvGrpSpPr>
                  <a:grpSpLocks/>
                </p:cNvGrpSpPr>
                <p:nvPr/>
              </p:nvGrpSpPr>
              <p:grpSpPr bwMode="auto">
                <a:xfrm>
                  <a:off x="3741" y="2672"/>
                  <a:ext cx="277" cy="157"/>
                  <a:chOff x="3741" y="2672"/>
                  <a:chExt cx="277" cy="157"/>
                </a:xfrm>
              </p:grpSpPr>
              <p:grpSp>
                <p:nvGrpSpPr>
                  <p:cNvPr id="20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3782" y="2701"/>
                    <a:ext cx="185" cy="128"/>
                    <a:chOff x="3782" y="2701"/>
                    <a:chExt cx="185" cy="128"/>
                  </a:xfrm>
                </p:grpSpPr>
                <p:sp>
                  <p:nvSpPr>
                    <p:cNvPr id="32802" name="Oval 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33" y="2701"/>
                      <a:ext cx="34" cy="12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03" name="Oval 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82" y="2701"/>
                      <a:ext cx="35" cy="12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21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3741" y="2672"/>
                    <a:ext cx="277" cy="26"/>
                    <a:chOff x="3741" y="2672"/>
                    <a:chExt cx="277" cy="26"/>
                  </a:xfrm>
                </p:grpSpPr>
                <p:sp>
                  <p:nvSpPr>
                    <p:cNvPr id="32800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3741" y="2673"/>
                      <a:ext cx="110" cy="25"/>
                    </a:xfrm>
                    <a:custGeom>
                      <a:avLst/>
                      <a:gdLst>
                        <a:gd name="T0" fmla="*/ 0 w 110"/>
                        <a:gd name="T1" fmla="*/ 24 h 25"/>
                        <a:gd name="T2" fmla="*/ 25 w 110"/>
                        <a:gd name="T3" fmla="*/ 10 h 25"/>
                        <a:gd name="T4" fmla="*/ 50 w 110"/>
                        <a:gd name="T5" fmla="*/ 2 h 25"/>
                        <a:gd name="T6" fmla="*/ 81 w 110"/>
                        <a:gd name="T7" fmla="*/ 0 h 25"/>
                        <a:gd name="T8" fmla="*/ 109 w 110"/>
                        <a:gd name="T9" fmla="*/ 4 h 2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10"/>
                        <a:gd name="T16" fmla="*/ 0 h 25"/>
                        <a:gd name="T17" fmla="*/ 110 w 110"/>
                        <a:gd name="T18" fmla="*/ 25 h 2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10" h="25">
                          <a:moveTo>
                            <a:pt x="0" y="24"/>
                          </a:moveTo>
                          <a:lnTo>
                            <a:pt x="25" y="10"/>
                          </a:lnTo>
                          <a:lnTo>
                            <a:pt x="50" y="2"/>
                          </a:lnTo>
                          <a:lnTo>
                            <a:pt x="81" y="0"/>
                          </a:lnTo>
                          <a:lnTo>
                            <a:pt x="109" y="4"/>
                          </a:lnTo>
                        </a:path>
                      </a:pathLst>
                    </a:custGeom>
                    <a:noFill/>
                    <a:ln w="50800" cap="rnd">
                      <a:solidFill>
                        <a:srgbClr val="A04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801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3910" y="2672"/>
                      <a:ext cx="108" cy="24"/>
                    </a:xfrm>
                    <a:custGeom>
                      <a:avLst/>
                      <a:gdLst>
                        <a:gd name="T0" fmla="*/ 107 w 108"/>
                        <a:gd name="T1" fmla="*/ 23 h 24"/>
                        <a:gd name="T2" fmla="*/ 82 w 108"/>
                        <a:gd name="T3" fmla="*/ 11 h 24"/>
                        <a:gd name="T4" fmla="*/ 58 w 108"/>
                        <a:gd name="T5" fmla="*/ 3 h 24"/>
                        <a:gd name="T6" fmla="*/ 28 w 108"/>
                        <a:gd name="T7" fmla="*/ 0 h 24"/>
                        <a:gd name="T8" fmla="*/ 0 w 108"/>
                        <a:gd name="T9" fmla="*/ 3 h 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08"/>
                        <a:gd name="T16" fmla="*/ 0 h 24"/>
                        <a:gd name="T17" fmla="*/ 108 w 108"/>
                        <a:gd name="T18" fmla="*/ 24 h 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08" h="24">
                          <a:moveTo>
                            <a:pt x="107" y="23"/>
                          </a:moveTo>
                          <a:lnTo>
                            <a:pt x="82" y="11"/>
                          </a:lnTo>
                          <a:lnTo>
                            <a:pt x="58" y="3"/>
                          </a:lnTo>
                          <a:lnTo>
                            <a:pt x="28" y="0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noFill/>
                    <a:ln w="50800" cap="rnd">
                      <a:solidFill>
                        <a:srgbClr val="A04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</p:grpSp>
      </p:grpSp>
      <p:sp>
        <p:nvSpPr>
          <p:cNvPr id="32784" name="Rectangle 70"/>
          <p:cNvSpPr>
            <a:spLocks noChangeArrowheads="1"/>
          </p:cNvSpPr>
          <p:nvPr/>
        </p:nvSpPr>
        <p:spPr bwMode="auto">
          <a:xfrm>
            <a:off x="1106488" y="4313238"/>
            <a:ext cx="12922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Sample</a:t>
            </a:r>
          </a:p>
        </p:txBody>
      </p:sp>
      <p:sp>
        <p:nvSpPr>
          <p:cNvPr id="32785" name="Line 71"/>
          <p:cNvSpPr>
            <a:spLocks noChangeShapeType="1"/>
          </p:cNvSpPr>
          <p:nvPr/>
        </p:nvSpPr>
        <p:spPr bwMode="auto">
          <a:xfrm>
            <a:off x="4114800" y="3200400"/>
            <a:ext cx="228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" name="Group 72"/>
          <p:cNvGrpSpPr>
            <a:grpSpLocks/>
          </p:cNvGrpSpPr>
          <p:nvPr/>
        </p:nvGrpSpPr>
        <p:grpSpPr bwMode="auto">
          <a:xfrm>
            <a:off x="6553200" y="1600200"/>
            <a:ext cx="2286000" cy="2286000"/>
            <a:chOff x="4128" y="1248"/>
            <a:chExt cx="1440" cy="1440"/>
          </a:xfrm>
        </p:grpSpPr>
        <p:sp>
          <p:nvSpPr>
            <p:cNvPr id="32789" name="AutoShape 73"/>
            <p:cNvSpPr>
              <a:spLocks noChangeArrowheads="1"/>
            </p:cNvSpPr>
            <p:nvPr/>
          </p:nvSpPr>
          <p:spPr bwMode="auto">
            <a:xfrm>
              <a:off x="4128" y="1248"/>
              <a:ext cx="1436" cy="1200"/>
            </a:xfrm>
            <a:prstGeom prst="wedgeRoundRectCallout">
              <a:avLst>
                <a:gd name="adj1" fmla="val -36528"/>
                <a:gd name="adj2" fmla="val 66667"/>
                <a:gd name="adj3" fmla="val 16667"/>
              </a:avLst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b="1"/>
            </a:p>
          </p:txBody>
        </p:sp>
        <p:sp>
          <p:nvSpPr>
            <p:cNvPr id="32790" name="Rectangle 74"/>
            <p:cNvSpPr>
              <a:spLocks noChangeArrowheads="1"/>
            </p:cNvSpPr>
            <p:nvPr/>
          </p:nvSpPr>
          <p:spPr bwMode="auto">
            <a:xfrm>
              <a:off x="4176" y="1344"/>
              <a:ext cx="1392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I am 95% confident that </a:t>
              </a:r>
              <a:r>
                <a:rPr lang="el-GR" b="1">
                  <a:cs typeface="Arial" charset="0"/>
                </a:rPr>
                <a:t>μ</a:t>
              </a:r>
              <a:r>
                <a:rPr lang="en-US" b="1"/>
                <a:t> is between 40 &amp; 60.</a:t>
              </a:r>
            </a:p>
          </p:txBody>
        </p:sp>
      </p:grpSp>
      <p:sp>
        <p:nvSpPr>
          <p:cNvPr id="32787" name="Line 75"/>
          <p:cNvSpPr>
            <a:spLocks noChangeShapeType="1"/>
          </p:cNvSpPr>
          <p:nvPr/>
        </p:nvSpPr>
        <p:spPr bwMode="auto">
          <a:xfrm>
            <a:off x="4572000" y="23622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投影片編號版面配置區 7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7" name="矩形 76"/>
          <p:cNvSpPr/>
          <p:nvPr/>
        </p:nvSpPr>
        <p:spPr>
          <a:xfrm>
            <a:off x="1752600" y="5981581"/>
            <a:ext cx="6705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TW" b="1" dirty="0" smtClean="0"/>
              <a:t>Confidence Level: </a:t>
            </a:r>
            <a:r>
              <a:rPr lang="en-US" altLang="zh-TW" sz="2200" dirty="0" smtClean="0"/>
              <a:t>Confidence of the interval will contain the unknown population parameter.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 Formula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folHlink"/>
                </a:solidFill>
              </a:rPr>
              <a:t>The general formula for </a:t>
            </a:r>
            <a:r>
              <a:rPr lang="en-US" sz="3200" u="sng" dirty="0" smtClean="0">
                <a:solidFill>
                  <a:srgbClr val="000066"/>
                </a:solidFill>
              </a:rPr>
              <a:t>all confidence intervals</a:t>
            </a:r>
            <a:r>
              <a:rPr lang="en-US" sz="3200" dirty="0" smtClean="0">
                <a:solidFill>
                  <a:schemeClr val="folHlink"/>
                </a:solidFill>
              </a:rPr>
              <a:t> is:</a:t>
            </a:r>
          </a:p>
        </p:txBody>
      </p:sp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609600" y="3124200"/>
            <a:ext cx="8181975" cy="528638"/>
          </a:xfrm>
          <a:prstGeom prst="rect">
            <a:avLst/>
          </a:prstGeom>
          <a:solidFill>
            <a:srgbClr val="FDE0BD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algn="ctr"/>
            <a:r>
              <a:rPr lang="en-US" sz="2800" b="1"/>
              <a:t>Point Estimate </a:t>
            </a:r>
            <a:r>
              <a:rPr lang="en-US" sz="2800" b="1">
                <a:latin typeface="Times New Roman" pitchFamily="18" charset="0"/>
                <a:cs typeface="Times New Roman" pitchFamily="18" charset="0"/>
                <a:sym typeface="System"/>
              </a:rPr>
              <a:t>±</a:t>
            </a:r>
            <a:r>
              <a:rPr lang="en-US" sz="2800" b="1">
                <a:sym typeface="System"/>
              </a:rPr>
              <a:t> (Critical Value)(Standard Error)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533400" y="3998655"/>
            <a:ext cx="82296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Where:</a:t>
            </a:r>
          </a:p>
          <a:p>
            <a:pPr marL="630238" lvl="2" indent="-180975">
              <a:buFontTx/>
              <a:buChar char="•"/>
            </a:pPr>
            <a:r>
              <a:rPr lang="en-US" sz="2000" b="1" dirty="0">
                <a:solidFill>
                  <a:srgbClr val="000066"/>
                </a:solidFill>
              </a:rPr>
              <a:t>Point Estimate </a:t>
            </a:r>
            <a:r>
              <a:rPr lang="en-US" sz="2000" dirty="0"/>
              <a:t>is the sample statistic estimating the population     parameter of interest</a:t>
            </a:r>
          </a:p>
          <a:p>
            <a:pPr marL="630238" lvl="2" indent="-180975">
              <a:buFontTx/>
              <a:buChar char="•"/>
            </a:pPr>
            <a:endParaRPr lang="en-US" sz="2000" dirty="0"/>
          </a:p>
          <a:p>
            <a:pPr marL="630238" lvl="2" indent="-180975">
              <a:buFontTx/>
              <a:buChar char="•"/>
            </a:pPr>
            <a:r>
              <a:rPr lang="en-US" sz="2000" b="1" dirty="0">
                <a:solidFill>
                  <a:srgbClr val="000066"/>
                </a:solidFill>
              </a:rPr>
              <a:t>Critical Value </a:t>
            </a:r>
            <a:r>
              <a:rPr lang="en-US" sz="2000" dirty="0"/>
              <a:t>is a table value based on the sampling distribution of the point estimate and the desired confidence level</a:t>
            </a:r>
          </a:p>
          <a:p>
            <a:pPr marL="630238" lvl="2" indent="-180975">
              <a:buFontTx/>
              <a:buChar char="•"/>
            </a:pPr>
            <a:endParaRPr lang="en-US" sz="2000" dirty="0"/>
          </a:p>
          <a:p>
            <a:pPr marL="630238" lvl="2" indent="-180975">
              <a:buFontTx/>
              <a:buChar char="•"/>
            </a:pPr>
            <a:r>
              <a:rPr lang="en-US" sz="2000" b="1" dirty="0">
                <a:solidFill>
                  <a:srgbClr val="000066"/>
                </a:solidFill>
              </a:rPr>
              <a:t>Standard Error </a:t>
            </a:r>
            <a:r>
              <a:rPr lang="en-US" sz="2000" dirty="0"/>
              <a:t>is the standard deviation of the point estimate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Confidence Intervals</a:t>
            </a:r>
          </a:p>
        </p:txBody>
      </p:sp>
      <p:sp>
        <p:nvSpPr>
          <p:cNvPr id="36869" name="Freeform 3"/>
          <p:cNvSpPr>
            <a:spLocks/>
          </p:cNvSpPr>
          <p:nvPr/>
        </p:nvSpPr>
        <p:spPr bwMode="auto">
          <a:xfrm>
            <a:off x="1914525" y="3135313"/>
            <a:ext cx="1819275" cy="979487"/>
          </a:xfrm>
          <a:custGeom>
            <a:avLst/>
            <a:gdLst>
              <a:gd name="T0" fmla="*/ 0 w 1068"/>
              <a:gd name="T1" fmla="*/ 2147483647 h 429"/>
              <a:gd name="T2" fmla="*/ 2147483647 w 1068"/>
              <a:gd name="T3" fmla="*/ 2147483647 h 429"/>
              <a:gd name="T4" fmla="*/ 2147483647 w 1068"/>
              <a:gd name="T5" fmla="*/ 0 h 429"/>
              <a:gd name="T6" fmla="*/ 0 w 1068"/>
              <a:gd name="T7" fmla="*/ 0 h 429"/>
              <a:gd name="T8" fmla="*/ 0 w 1068"/>
              <a:gd name="T9" fmla="*/ 2147483647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68"/>
              <a:gd name="T16" fmla="*/ 0 h 429"/>
              <a:gd name="T17" fmla="*/ 1068 w 1068"/>
              <a:gd name="T18" fmla="*/ 429 h 4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68" h="429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70" name="Rectangle 4"/>
          <p:cNvSpPr>
            <a:spLocks noChangeArrowheads="1"/>
          </p:cNvSpPr>
          <p:nvPr/>
        </p:nvSpPr>
        <p:spPr bwMode="auto">
          <a:xfrm>
            <a:off x="1905000" y="3200400"/>
            <a:ext cx="1836738" cy="8284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algn="ctr" eaLnBrk="0" hangingPunct="0"/>
            <a:r>
              <a:rPr lang="en-US" b="1" dirty="0"/>
              <a:t>Population </a:t>
            </a:r>
          </a:p>
          <a:p>
            <a:pPr algn="ctr" eaLnBrk="0" hangingPunct="0"/>
            <a:r>
              <a:rPr lang="en-US" b="1" dirty="0"/>
              <a:t>Mean</a:t>
            </a:r>
          </a:p>
        </p:txBody>
      </p:sp>
      <p:sp>
        <p:nvSpPr>
          <p:cNvPr id="36871" name="Freeform 5"/>
          <p:cNvSpPr>
            <a:spLocks/>
          </p:cNvSpPr>
          <p:nvPr/>
        </p:nvSpPr>
        <p:spPr bwMode="auto">
          <a:xfrm>
            <a:off x="2971800" y="4724400"/>
            <a:ext cx="1814513" cy="1179513"/>
          </a:xfrm>
          <a:custGeom>
            <a:avLst/>
            <a:gdLst>
              <a:gd name="T0" fmla="*/ 0 w 1143"/>
              <a:gd name="T1" fmla="*/ 1869956909 h 743"/>
              <a:gd name="T2" fmla="*/ 2147483647 w 1143"/>
              <a:gd name="T3" fmla="*/ 1869956909 h 743"/>
              <a:gd name="T4" fmla="*/ 2147483647 w 1143"/>
              <a:gd name="T5" fmla="*/ 0 h 743"/>
              <a:gd name="T6" fmla="*/ 0 w 1143"/>
              <a:gd name="T7" fmla="*/ 0 h 743"/>
              <a:gd name="T8" fmla="*/ 0 w 1143"/>
              <a:gd name="T9" fmla="*/ 1869956909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3"/>
              <a:gd name="T16" fmla="*/ 0 h 743"/>
              <a:gd name="T17" fmla="*/ 1143 w 1143"/>
              <a:gd name="T18" fmla="*/ 743 h 7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3" h="743">
                <a:moveTo>
                  <a:pt x="0" y="742"/>
                </a:moveTo>
                <a:lnTo>
                  <a:pt x="1142" y="742"/>
                </a:lnTo>
                <a:lnTo>
                  <a:pt x="1142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72" name="Rectangle 6"/>
          <p:cNvSpPr>
            <a:spLocks noChangeArrowheads="1"/>
          </p:cNvSpPr>
          <p:nvPr/>
        </p:nvSpPr>
        <p:spPr bwMode="auto">
          <a:xfrm>
            <a:off x="2895600" y="5162550"/>
            <a:ext cx="19272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 </a:t>
            </a:r>
            <a:r>
              <a:rPr lang="el-GR" b="1">
                <a:cs typeface="Arial" charset="0"/>
              </a:rPr>
              <a:t>σ</a:t>
            </a:r>
            <a:r>
              <a:rPr lang="en-US" b="1">
                <a:cs typeface="Arial" charset="0"/>
              </a:rPr>
              <a:t> </a:t>
            </a:r>
            <a:r>
              <a:rPr lang="en-US" b="1"/>
              <a:t>Unknown</a:t>
            </a:r>
          </a:p>
        </p:txBody>
      </p:sp>
      <p:sp>
        <p:nvSpPr>
          <p:cNvPr id="36873" name="Freeform 7"/>
          <p:cNvSpPr>
            <a:spLocks/>
          </p:cNvSpPr>
          <p:nvPr/>
        </p:nvSpPr>
        <p:spPr bwMode="auto">
          <a:xfrm>
            <a:off x="3657600" y="1676400"/>
            <a:ext cx="1981200" cy="1006475"/>
          </a:xfrm>
          <a:custGeom>
            <a:avLst/>
            <a:gdLst>
              <a:gd name="T0" fmla="*/ 0 w 1115"/>
              <a:gd name="T1" fmla="*/ 1966966963 h 514"/>
              <a:gd name="T2" fmla="*/ 2147483647 w 1115"/>
              <a:gd name="T3" fmla="*/ 1966966963 h 514"/>
              <a:gd name="T4" fmla="*/ 2147483647 w 1115"/>
              <a:gd name="T5" fmla="*/ 0 h 514"/>
              <a:gd name="T6" fmla="*/ 0 w 1115"/>
              <a:gd name="T7" fmla="*/ 0 h 514"/>
              <a:gd name="T8" fmla="*/ 0 w 1115"/>
              <a:gd name="T9" fmla="*/ 1966966963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5"/>
              <a:gd name="T16" fmla="*/ 0 h 514"/>
              <a:gd name="T17" fmla="*/ 1115 w 1115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74" name="Rectangle 8"/>
          <p:cNvSpPr>
            <a:spLocks noChangeArrowheads="1"/>
          </p:cNvSpPr>
          <p:nvPr/>
        </p:nvSpPr>
        <p:spPr bwMode="auto">
          <a:xfrm>
            <a:off x="3733800" y="1752600"/>
            <a:ext cx="1839913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Confidence</a:t>
            </a:r>
          </a:p>
        </p:txBody>
      </p:sp>
      <p:sp>
        <p:nvSpPr>
          <p:cNvPr id="36875" name="Rectangle 9"/>
          <p:cNvSpPr>
            <a:spLocks noChangeArrowheads="1"/>
          </p:cNvSpPr>
          <p:nvPr/>
        </p:nvSpPr>
        <p:spPr bwMode="auto">
          <a:xfrm>
            <a:off x="3935413" y="2116138"/>
            <a:ext cx="143510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Intervals</a:t>
            </a:r>
          </a:p>
        </p:txBody>
      </p:sp>
      <p:sp>
        <p:nvSpPr>
          <p:cNvPr id="36876" name="Freeform 10"/>
          <p:cNvSpPr>
            <a:spLocks/>
          </p:cNvSpPr>
          <p:nvPr/>
        </p:nvSpPr>
        <p:spPr bwMode="auto">
          <a:xfrm>
            <a:off x="6172200" y="3124200"/>
            <a:ext cx="2057400" cy="1066800"/>
          </a:xfrm>
          <a:custGeom>
            <a:avLst/>
            <a:gdLst>
              <a:gd name="T0" fmla="*/ 0 w 1241"/>
              <a:gd name="T1" fmla="*/ 2147483647 h 436"/>
              <a:gd name="T2" fmla="*/ 2147483647 w 1241"/>
              <a:gd name="T3" fmla="*/ 2147483647 h 436"/>
              <a:gd name="T4" fmla="*/ 2147483647 w 1241"/>
              <a:gd name="T5" fmla="*/ 0 h 436"/>
              <a:gd name="T6" fmla="*/ 0 w 1241"/>
              <a:gd name="T7" fmla="*/ 0 h 436"/>
              <a:gd name="T8" fmla="*/ 0 w 1241"/>
              <a:gd name="T9" fmla="*/ 2147483647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1"/>
              <a:gd name="T16" fmla="*/ 0 h 436"/>
              <a:gd name="T17" fmla="*/ 1241 w 1241"/>
              <a:gd name="T18" fmla="*/ 436 h 4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1" h="436">
                <a:moveTo>
                  <a:pt x="0" y="435"/>
                </a:moveTo>
                <a:lnTo>
                  <a:pt x="1240" y="435"/>
                </a:lnTo>
                <a:lnTo>
                  <a:pt x="1240" y="0"/>
                </a:lnTo>
                <a:lnTo>
                  <a:pt x="0" y="0"/>
                </a:lnTo>
                <a:lnTo>
                  <a:pt x="0" y="435"/>
                </a:lnTo>
              </a:path>
            </a:pathLst>
          </a:custGeom>
          <a:solidFill>
            <a:srgbClr val="FDE0BD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77" name="Rectangle 11"/>
          <p:cNvSpPr>
            <a:spLocks noChangeArrowheads="1"/>
          </p:cNvSpPr>
          <p:nvPr/>
        </p:nvSpPr>
        <p:spPr bwMode="auto">
          <a:xfrm>
            <a:off x="6288088" y="3257550"/>
            <a:ext cx="1865312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b="1"/>
              <a:t>Population</a:t>
            </a:r>
          </a:p>
          <a:p>
            <a:pPr algn="ctr" eaLnBrk="0" hangingPunct="0"/>
            <a:r>
              <a:rPr lang="en-US" b="1"/>
              <a:t>Proportion</a:t>
            </a:r>
          </a:p>
        </p:txBody>
      </p:sp>
      <p:sp>
        <p:nvSpPr>
          <p:cNvPr id="36878" name="Freeform 12"/>
          <p:cNvSpPr>
            <a:spLocks/>
          </p:cNvSpPr>
          <p:nvPr/>
        </p:nvSpPr>
        <p:spPr bwMode="auto">
          <a:xfrm>
            <a:off x="914400" y="4724400"/>
            <a:ext cx="1724025" cy="1179513"/>
          </a:xfrm>
          <a:custGeom>
            <a:avLst/>
            <a:gdLst>
              <a:gd name="T0" fmla="*/ 0 w 1086"/>
              <a:gd name="T1" fmla="*/ 1869956909 h 743"/>
              <a:gd name="T2" fmla="*/ 2147483647 w 1086"/>
              <a:gd name="T3" fmla="*/ 1869956909 h 743"/>
              <a:gd name="T4" fmla="*/ 2147483647 w 1086"/>
              <a:gd name="T5" fmla="*/ 0 h 743"/>
              <a:gd name="T6" fmla="*/ 0 w 1086"/>
              <a:gd name="T7" fmla="*/ 0 h 743"/>
              <a:gd name="T8" fmla="*/ 0 w 1086"/>
              <a:gd name="T9" fmla="*/ 1869956909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6"/>
              <a:gd name="T16" fmla="*/ 0 h 743"/>
              <a:gd name="T17" fmla="*/ 1086 w 1086"/>
              <a:gd name="T18" fmla="*/ 743 h 7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6" h="743">
                <a:moveTo>
                  <a:pt x="0" y="742"/>
                </a:moveTo>
                <a:lnTo>
                  <a:pt x="1085" y="742"/>
                </a:lnTo>
                <a:lnTo>
                  <a:pt x="1085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79" name="Rectangle 13"/>
          <p:cNvSpPr>
            <a:spLocks noChangeArrowheads="1"/>
          </p:cNvSpPr>
          <p:nvPr/>
        </p:nvSpPr>
        <p:spPr bwMode="auto">
          <a:xfrm>
            <a:off x="990600" y="5162550"/>
            <a:ext cx="15716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 </a:t>
            </a:r>
            <a:r>
              <a:rPr lang="el-GR" b="1">
                <a:cs typeface="Arial" charset="0"/>
              </a:rPr>
              <a:t>σ</a:t>
            </a:r>
            <a:r>
              <a:rPr lang="en-US" b="1">
                <a:cs typeface="Arial" charset="0"/>
              </a:rPr>
              <a:t> </a:t>
            </a:r>
            <a:r>
              <a:rPr lang="en-US" b="1"/>
              <a:t>Known</a:t>
            </a:r>
          </a:p>
        </p:txBody>
      </p:sp>
      <p:sp>
        <p:nvSpPr>
          <p:cNvPr id="36880" name="Rectangle 14"/>
          <p:cNvSpPr>
            <a:spLocks noChangeArrowheads="1"/>
          </p:cNvSpPr>
          <p:nvPr/>
        </p:nvSpPr>
        <p:spPr bwMode="auto">
          <a:xfrm>
            <a:off x="2362200" y="5387975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6881" name="Line 15"/>
          <p:cNvSpPr>
            <a:spLocks noChangeShapeType="1"/>
          </p:cNvSpPr>
          <p:nvPr/>
        </p:nvSpPr>
        <p:spPr bwMode="auto">
          <a:xfrm>
            <a:off x="4648200" y="2667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6882" name="Line 16"/>
          <p:cNvSpPr>
            <a:spLocks noChangeShapeType="1"/>
          </p:cNvSpPr>
          <p:nvPr/>
        </p:nvSpPr>
        <p:spPr bwMode="auto">
          <a:xfrm>
            <a:off x="2819400" y="289560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6883" name="Line 17"/>
          <p:cNvSpPr>
            <a:spLocks noChangeShapeType="1"/>
          </p:cNvSpPr>
          <p:nvPr/>
        </p:nvSpPr>
        <p:spPr bwMode="auto">
          <a:xfrm>
            <a:off x="28194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6884" name="Line 18"/>
          <p:cNvSpPr>
            <a:spLocks noChangeShapeType="1"/>
          </p:cNvSpPr>
          <p:nvPr/>
        </p:nvSpPr>
        <p:spPr bwMode="auto">
          <a:xfrm>
            <a:off x="71628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6885" name="Line 19"/>
          <p:cNvSpPr>
            <a:spLocks noChangeShapeType="1"/>
          </p:cNvSpPr>
          <p:nvPr/>
        </p:nvSpPr>
        <p:spPr bwMode="auto">
          <a:xfrm>
            <a:off x="2819400" y="41148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6886" name="Line 20"/>
          <p:cNvSpPr>
            <a:spLocks noChangeShapeType="1"/>
          </p:cNvSpPr>
          <p:nvPr/>
        </p:nvSpPr>
        <p:spPr bwMode="auto">
          <a:xfrm>
            <a:off x="1752600" y="43434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6887" name="Line 21"/>
          <p:cNvSpPr>
            <a:spLocks noChangeShapeType="1"/>
          </p:cNvSpPr>
          <p:nvPr/>
        </p:nvSpPr>
        <p:spPr bwMode="auto">
          <a:xfrm>
            <a:off x="1752600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6888" name="Line 22"/>
          <p:cNvSpPr>
            <a:spLocks noChangeShapeType="1"/>
          </p:cNvSpPr>
          <p:nvPr/>
        </p:nvSpPr>
        <p:spPr bwMode="auto">
          <a:xfrm>
            <a:off x="3810000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793038" cy="114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Confidence Interval for </a:t>
            </a:r>
            <a:r>
              <a:rPr lang="el-GR" dirty="0" smtClean="0">
                <a:cs typeface="Arial" charset="0"/>
              </a:rPr>
              <a:t>μ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l-GR" dirty="0" smtClean="0">
                <a:cs typeface="Arial" charset="0"/>
              </a:rPr>
              <a:t>σ</a:t>
            </a:r>
            <a:r>
              <a:rPr lang="en-US" dirty="0" smtClean="0"/>
              <a:t>  Known) </a:t>
            </a:r>
          </a:p>
        </p:txBody>
      </p:sp>
      <p:sp>
        <p:nvSpPr>
          <p:cNvPr id="2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8077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smtClean="0"/>
              <a:t>Assumptions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Population standard deviation </a:t>
            </a:r>
            <a:r>
              <a:rPr lang="el-GR" sz="2000" smtClean="0">
                <a:cs typeface="Arial" charset="0"/>
                <a:sym typeface="Symbol" pitchFamily="18" charset="2"/>
              </a:rPr>
              <a:t>σ</a:t>
            </a:r>
            <a:r>
              <a:rPr lang="en-US" sz="2000" smtClean="0">
                <a:sym typeface="Symbol" pitchFamily="18" charset="2"/>
              </a:rPr>
              <a:t> </a:t>
            </a:r>
            <a:r>
              <a:rPr lang="en-US" sz="2000" smtClean="0"/>
              <a:t>is known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Population is normally distributed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If population is not normal, use large sample</a:t>
            </a:r>
          </a:p>
          <a:p>
            <a:pPr eaLnBrk="1" hangingPunct="1">
              <a:lnSpc>
                <a:spcPct val="160000"/>
              </a:lnSpc>
            </a:pPr>
            <a:r>
              <a:rPr lang="en-US" sz="2000" smtClean="0">
                <a:solidFill>
                  <a:schemeClr val="folHlink"/>
                </a:solidFill>
              </a:rPr>
              <a:t>Confidence interval estimate:</a:t>
            </a:r>
          </a:p>
          <a:p>
            <a:pPr eaLnBrk="1" hangingPunct="1">
              <a:lnSpc>
                <a:spcPct val="160000"/>
              </a:lnSpc>
            </a:pPr>
            <a:endParaRPr lang="en-US" sz="2000" smtClean="0">
              <a:solidFill>
                <a:schemeClr val="folHlink"/>
              </a:solidFill>
            </a:endParaRPr>
          </a:p>
          <a:p>
            <a:pPr eaLnBrk="1" hangingPunct="1">
              <a:lnSpc>
                <a:spcPct val="160000"/>
              </a:lnSpc>
            </a:pPr>
            <a:endParaRPr lang="en-US" sz="2000" smtClean="0">
              <a:solidFill>
                <a:schemeClr val="folHlink"/>
              </a:solidFill>
            </a:endParaRPr>
          </a:p>
          <a:p>
            <a:pPr eaLnBrk="1" hangingPunct="1">
              <a:lnSpc>
                <a:spcPct val="160000"/>
              </a:lnSpc>
            </a:pPr>
            <a:endParaRPr lang="en-US" sz="2000" smtClean="0">
              <a:solidFill>
                <a:schemeClr val="folHlink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sz="1600" smtClean="0"/>
              <a:t>	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sz="1600" smtClean="0"/>
              <a:t> where            is the point estimate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sz="1600" smtClean="0"/>
              <a:t>	       Z</a:t>
            </a:r>
            <a:r>
              <a:rPr lang="el-GR" sz="1600" baseline="-25000" smtClean="0">
                <a:cs typeface="Arial" charset="0"/>
              </a:rPr>
              <a:t>α</a:t>
            </a:r>
            <a:r>
              <a:rPr lang="en-US" sz="1600" baseline="-25000" smtClean="0">
                <a:cs typeface="Arial" charset="0"/>
              </a:rPr>
              <a:t>/2</a:t>
            </a:r>
            <a:r>
              <a:rPr lang="en-US" sz="1600" smtClean="0"/>
              <a:t>    is the normal distribution critical value for a probability of </a:t>
            </a:r>
            <a:r>
              <a:rPr lang="en-US" sz="1600" smtClean="0">
                <a:sym typeface="Symbol" pitchFamily="18" charset="2"/>
              </a:rPr>
              <a:t>/2 in each tail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sz="1600" smtClean="0"/>
              <a:t>		       is the standard error</a:t>
            </a:r>
            <a:endParaRPr lang="en-US" sz="1600" smtClean="0">
              <a:cs typeface="Arial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00" smtClean="0">
                <a:cs typeface="Arial" charset="0"/>
              </a:rPr>
              <a:t>		      </a:t>
            </a:r>
            <a:endParaRPr lang="en-US" sz="160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0" y="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82" name="Equation" r:id="rId3" imgW="435285" imgH="677109" progId="">
                  <p:embed/>
                </p:oleObj>
              </mc:Choice>
              <mc:Fallback>
                <p:oleObj name="Equation" r:id="rId3" imgW="435285" imgH="67710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2781300" y="3603625"/>
          <a:ext cx="2971800" cy="146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83" name="Equation" r:id="rId5" imgW="825142" imgH="406224" progId="Equation.3">
                  <p:embed/>
                </p:oleObj>
              </mc:Choice>
              <mc:Fallback>
                <p:oleObj name="Equation" r:id="rId5" imgW="825142" imgH="406224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3603625"/>
                        <a:ext cx="2971800" cy="146208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6"/>
          <p:cNvGraphicFramePr>
            <a:graphicFrameLocks noChangeAspect="1"/>
          </p:cNvGraphicFramePr>
          <p:nvPr/>
        </p:nvGraphicFramePr>
        <p:xfrm>
          <a:off x="1600200" y="5334000"/>
          <a:ext cx="228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84" name="Equation" r:id="rId7" imgW="152268" imgH="203024" progId="Equation.3">
                  <p:embed/>
                </p:oleObj>
              </mc:Choice>
              <mc:Fallback>
                <p:oleObj name="Equation" r:id="rId7" imgW="152268" imgH="203024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334000"/>
                        <a:ext cx="2286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7"/>
          <p:cNvGraphicFramePr>
            <a:graphicFrameLocks noChangeAspect="1"/>
          </p:cNvGraphicFramePr>
          <p:nvPr/>
        </p:nvGraphicFramePr>
        <p:xfrm>
          <a:off x="1316038" y="5953125"/>
          <a:ext cx="512762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85" name="Equation" r:id="rId9" imgW="355292" imgH="203024" progId="Equation.3">
                  <p:embed/>
                </p:oleObj>
              </mc:Choice>
              <mc:Fallback>
                <p:oleObj name="Equation" r:id="rId9" imgW="355292" imgH="203024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5953125"/>
                        <a:ext cx="512762" cy="29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Freeform 2"/>
          <p:cNvSpPr>
            <a:spLocks/>
          </p:cNvSpPr>
          <p:nvPr/>
        </p:nvSpPr>
        <p:spPr bwMode="auto">
          <a:xfrm>
            <a:off x="2667000" y="3967163"/>
            <a:ext cx="3886200" cy="1728787"/>
          </a:xfrm>
          <a:custGeom>
            <a:avLst/>
            <a:gdLst>
              <a:gd name="T0" fmla="*/ 0 w 2448"/>
              <a:gd name="T1" fmla="*/ 2147483647 h 1089"/>
              <a:gd name="T2" fmla="*/ 0 w 2448"/>
              <a:gd name="T3" fmla="*/ 2147483647 h 1089"/>
              <a:gd name="T4" fmla="*/ 241935003 w 2448"/>
              <a:gd name="T5" fmla="*/ 2139611078 h 1089"/>
              <a:gd name="T6" fmla="*/ 604837457 w 2448"/>
              <a:gd name="T7" fmla="*/ 1897676257 h 1089"/>
              <a:gd name="T8" fmla="*/ 997981874 w 2448"/>
              <a:gd name="T9" fmla="*/ 1557455811 h 1089"/>
              <a:gd name="T10" fmla="*/ 1406247023 w 2448"/>
              <a:gd name="T11" fmla="*/ 1134069873 h 1089"/>
              <a:gd name="T12" fmla="*/ 1716225722 w 2448"/>
              <a:gd name="T13" fmla="*/ 816530221 h 1089"/>
              <a:gd name="T14" fmla="*/ 1920359090 w 2448"/>
              <a:gd name="T15" fmla="*/ 619958179 h 1089"/>
              <a:gd name="T16" fmla="*/ 2109369940 w 2448"/>
              <a:gd name="T17" fmla="*/ 408265111 h 1089"/>
              <a:gd name="T18" fmla="*/ 2147483647 w 2448"/>
              <a:gd name="T19" fmla="*/ 325099222 h 1089"/>
              <a:gd name="T20" fmla="*/ 2147483647 w 2448"/>
              <a:gd name="T21" fmla="*/ 226813994 h 1089"/>
              <a:gd name="T22" fmla="*/ 2147483647 w 2448"/>
              <a:gd name="T23" fmla="*/ 45362791 h 1089"/>
              <a:gd name="T24" fmla="*/ 2147483647 w 2448"/>
              <a:gd name="T25" fmla="*/ 0 h 1089"/>
              <a:gd name="T26" fmla="*/ 2147483647 w 2448"/>
              <a:gd name="T27" fmla="*/ 37801535 h 1089"/>
              <a:gd name="T28" fmla="*/ 2147483647 w 2448"/>
              <a:gd name="T29" fmla="*/ 83164326 h 1089"/>
              <a:gd name="T30" fmla="*/ 2147483647 w 2448"/>
              <a:gd name="T31" fmla="*/ 204131762 h 1089"/>
              <a:gd name="T32" fmla="*/ 2147483647 w 2448"/>
              <a:gd name="T33" fmla="*/ 483869842 h 1089"/>
              <a:gd name="T34" fmla="*/ 2147483647 w 2448"/>
              <a:gd name="T35" fmla="*/ 808968964 h 1089"/>
              <a:gd name="T36" fmla="*/ 2147483647 w 2448"/>
              <a:gd name="T37" fmla="*/ 1050903984 h 1089"/>
              <a:gd name="T38" fmla="*/ 2147483647 w 2448"/>
              <a:gd name="T39" fmla="*/ 1262596953 h 1089"/>
              <a:gd name="T40" fmla="*/ 2147483647 w 2448"/>
              <a:gd name="T41" fmla="*/ 1534773627 h 1089"/>
              <a:gd name="T42" fmla="*/ 2147483647 w 2448"/>
              <a:gd name="T43" fmla="*/ 1761587919 h 1089"/>
              <a:gd name="T44" fmla="*/ 2147483647 w 2448"/>
              <a:gd name="T45" fmla="*/ 1980840558 h 1089"/>
              <a:gd name="T46" fmla="*/ 2147483647 w 2448"/>
              <a:gd name="T47" fmla="*/ 2147483647 h 1089"/>
              <a:gd name="T48" fmla="*/ 2147483647 w 2448"/>
              <a:gd name="T49" fmla="*/ 2147483647 h 1089"/>
              <a:gd name="T50" fmla="*/ 2147483647 w 2448"/>
              <a:gd name="T51" fmla="*/ 2147483647 h 1089"/>
              <a:gd name="T52" fmla="*/ 0 w 2448"/>
              <a:gd name="T53" fmla="*/ 2147483647 h 108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448"/>
              <a:gd name="T82" fmla="*/ 0 h 1089"/>
              <a:gd name="T83" fmla="*/ 2448 w 2448"/>
              <a:gd name="T84" fmla="*/ 1089 h 108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448" h="1089">
                <a:moveTo>
                  <a:pt x="0" y="1089"/>
                </a:moveTo>
                <a:lnTo>
                  <a:pt x="0" y="897"/>
                </a:lnTo>
                <a:lnTo>
                  <a:pt x="96" y="849"/>
                </a:lnTo>
                <a:lnTo>
                  <a:pt x="240" y="753"/>
                </a:lnTo>
                <a:lnTo>
                  <a:pt x="396" y="618"/>
                </a:lnTo>
                <a:lnTo>
                  <a:pt x="558" y="450"/>
                </a:lnTo>
                <a:lnTo>
                  <a:pt x="681" y="324"/>
                </a:lnTo>
                <a:lnTo>
                  <a:pt x="762" y="246"/>
                </a:lnTo>
                <a:lnTo>
                  <a:pt x="837" y="162"/>
                </a:lnTo>
                <a:lnTo>
                  <a:pt x="912" y="129"/>
                </a:lnTo>
                <a:lnTo>
                  <a:pt x="936" y="90"/>
                </a:lnTo>
                <a:lnTo>
                  <a:pt x="1077" y="18"/>
                </a:lnTo>
                <a:lnTo>
                  <a:pt x="1197" y="0"/>
                </a:lnTo>
                <a:lnTo>
                  <a:pt x="1293" y="15"/>
                </a:lnTo>
                <a:lnTo>
                  <a:pt x="1344" y="33"/>
                </a:lnTo>
                <a:lnTo>
                  <a:pt x="1440" y="81"/>
                </a:lnTo>
                <a:lnTo>
                  <a:pt x="1578" y="192"/>
                </a:lnTo>
                <a:lnTo>
                  <a:pt x="1728" y="321"/>
                </a:lnTo>
                <a:lnTo>
                  <a:pt x="1824" y="417"/>
                </a:lnTo>
                <a:lnTo>
                  <a:pt x="1905" y="501"/>
                </a:lnTo>
                <a:lnTo>
                  <a:pt x="2016" y="609"/>
                </a:lnTo>
                <a:lnTo>
                  <a:pt x="2124" y="699"/>
                </a:lnTo>
                <a:lnTo>
                  <a:pt x="2235" y="786"/>
                </a:lnTo>
                <a:lnTo>
                  <a:pt x="2361" y="858"/>
                </a:lnTo>
                <a:lnTo>
                  <a:pt x="2448" y="897"/>
                </a:lnTo>
                <a:lnTo>
                  <a:pt x="2448" y="1089"/>
                </a:lnTo>
                <a:lnTo>
                  <a:pt x="0" y="1089"/>
                </a:lnTo>
                <a:close/>
              </a:path>
            </a:pathLst>
          </a:custGeom>
          <a:solidFill>
            <a:srgbClr val="FDE0BD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82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609600"/>
            <a:ext cx="7383463" cy="685800"/>
          </a:xfrm>
        </p:spPr>
        <p:txBody>
          <a:bodyPr/>
          <a:lstStyle/>
          <a:p>
            <a:pPr eaLnBrk="1" hangingPunct="1"/>
            <a:r>
              <a:rPr lang="en-US" altLang="zh-TW" b="1" dirty="0" smtClean="0"/>
              <a:t>Confidence Interval for </a:t>
            </a:r>
            <a:r>
              <a:rPr lang="el-GR" altLang="zh-TW" b="1" i="1" dirty="0" smtClean="0">
                <a:cs typeface="Arial" charset="0"/>
              </a:rPr>
              <a:t>μ</a:t>
            </a:r>
            <a:endParaRPr lang="el-GR" b="1" i="1" baseline="-25000" dirty="0" smtClean="0">
              <a:cs typeface="Arial" charset="0"/>
            </a:endParaRPr>
          </a:p>
        </p:txBody>
      </p:sp>
      <p:sp>
        <p:nvSpPr>
          <p:cNvPr id="308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2819400"/>
            <a:ext cx="7391400" cy="603250"/>
          </a:xfrm>
        </p:spPr>
        <p:txBody>
          <a:bodyPr/>
          <a:lstStyle/>
          <a:p>
            <a:pPr eaLnBrk="1" hangingPunct="1"/>
            <a:r>
              <a:rPr lang="en-US" sz="2700" dirty="0" smtClean="0"/>
              <a:t>Consider a 95% confidence interval:</a:t>
            </a:r>
          </a:p>
        </p:txBody>
      </p:sp>
      <p:sp>
        <p:nvSpPr>
          <p:cNvPr id="3084" name="Freeform 5"/>
          <p:cNvSpPr>
            <a:spLocks/>
          </p:cNvSpPr>
          <p:nvPr/>
        </p:nvSpPr>
        <p:spPr bwMode="auto">
          <a:xfrm>
            <a:off x="4552950" y="3971925"/>
            <a:ext cx="3143250" cy="1647825"/>
          </a:xfrm>
          <a:custGeom>
            <a:avLst/>
            <a:gdLst>
              <a:gd name="T0" fmla="*/ 2147483647 w 901"/>
              <a:gd name="T1" fmla="*/ 2147483647 h 721"/>
              <a:gd name="T2" fmla="*/ 2147483647 w 901"/>
              <a:gd name="T3" fmla="*/ 2147483647 h 721"/>
              <a:gd name="T4" fmla="*/ 2147483647 w 901"/>
              <a:gd name="T5" fmla="*/ 2147483647 h 721"/>
              <a:gd name="T6" fmla="*/ 2147483647 w 901"/>
              <a:gd name="T7" fmla="*/ 2147483647 h 721"/>
              <a:gd name="T8" fmla="*/ 2147483647 w 901"/>
              <a:gd name="T9" fmla="*/ 2147483647 h 721"/>
              <a:gd name="T10" fmla="*/ 2147483647 w 901"/>
              <a:gd name="T11" fmla="*/ 2147483647 h 721"/>
              <a:gd name="T12" fmla="*/ 2147483647 w 901"/>
              <a:gd name="T13" fmla="*/ 2147483647 h 721"/>
              <a:gd name="T14" fmla="*/ 2147483647 w 901"/>
              <a:gd name="T15" fmla="*/ 2147483647 h 721"/>
              <a:gd name="T16" fmla="*/ 2147483647 w 901"/>
              <a:gd name="T17" fmla="*/ 2147483647 h 721"/>
              <a:gd name="T18" fmla="*/ 2147483647 w 901"/>
              <a:gd name="T19" fmla="*/ 1467771053 h 721"/>
              <a:gd name="T20" fmla="*/ 2147483647 w 901"/>
              <a:gd name="T21" fmla="*/ 1091687407 h 721"/>
              <a:gd name="T22" fmla="*/ 2147483647 w 901"/>
              <a:gd name="T23" fmla="*/ 741720121 h 721"/>
              <a:gd name="T24" fmla="*/ 1728211845 w 901"/>
              <a:gd name="T25" fmla="*/ 433540240 h 721"/>
              <a:gd name="T26" fmla="*/ 1144028002 w 901"/>
              <a:gd name="T27" fmla="*/ 198488639 h 721"/>
              <a:gd name="T28" fmla="*/ 572012256 w 901"/>
              <a:gd name="T29" fmla="*/ 47009867 h 721"/>
              <a:gd name="T30" fmla="*/ 0 w 901"/>
              <a:gd name="T31" fmla="*/ 0 h 72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01"/>
              <a:gd name="T49" fmla="*/ 0 h 721"/>
              <a:gd name="T50" fmla="*/ 901 w 901"/>
              <a:gd name="T51" fmla="*/ 721 h 72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01" h="721">
                <a:moveTo>
                  <a:pt x="900" y="720"/>
                </a:moveTo>
                <a:lnTo>
                  <a:pt x="805" y="712"/>
                </a:lnTo>
                <a:lnTo>
                  <a:pt x="758" y="704"/>
                </a:lnTo>
                <a:lnTo>
                  <a:pt x="711" y="691"/>
                </a:lnTo>
                <a:lnTo>
                  <a:pt x="663" y="675"/>
                </a:lnTo>
                <a:lnTo>
                  <a:pt x="615" y="653"/>
                </a:lnTo>
                <a:lnTo>
                  <a:pt x="568" y="623"/>
                </a:lnTo>
                <a:lnTo>
                  <a:pt x="473" y="540"/>
                </a:lnTo>
                <a:lnTo>
                  <a:pt x="378" y="422"/>
                </a:lnTo>
                <a:lnTo>
                  <a:pt x="284" y="281"/>
                </a:lnTo>
                <a:lnTo>
                  <a:pt x="236" y="209"/>
                </a:lnTo>
                <a:lnTo>
                  <a:pt x="189" y="142"/>
                </a:lnTo>
                <a:lnTo>
                  <a:pt x="142" y="83"/>
                </a:lnTo>
                <a:lnTo>
                  <a:pt x="94" y="38"/>
                </a:lnTo>
                <a:lnTo>
                  <a:pt x="47" y="9"/>
                </a:lnTo>
                <a:lnTo>
                  <a:pt x="0" y="0"/>
                </a:lnTo>
              </a:path>
            </a:pathLst>
          </a:custGeom>
          <a:noFill/>
          <a:ln w="508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85" name="Freeform 6"/>
          <p:cNvSpPr>
            <a:spLocks/>
          </p:cNvSpPr>
          <p:nvPr/>
        </p:nvSpPr>
        <p:spPr bwMode="auto">
          <a:xfrm>
            <a:off x="1600200" y="3971925"/>
            <a:ext cx="2954338" cy="1647825"/>
          </a:xfrm>
          <a:custGeom>
            <a:avLst/>
            <a:gdLst>
              <a:gd name="T0" fmla="*/ 0 w 901"/>
              <a:gd name="T1" fmla="*/ 2147483647 h 721"/>
              <a:gd name="T2" fmla="*/ 1021397737 w 901"/>
              <a:gd name="T3" fmla="*/ 2147483647 h 721"/>
              <a:gd name="T4" fmla="*/ 1526720557 w 901"/>
              <a:gd name="T5" fmla="*/ 2147483647 h 721"/>
              <a:gd name="T6" fmla="*/ 2032040507 w 901"/>
              <a:gd name="T7" fmla="*/ 2147483647 h 721"/>
              <a:gd name="T8" fmla="*/ 2147483647 w 901"/>
              <a:gd name="T9" fmla="*/ 2147483647 h 721"/>
              <a:gd name="T10" fmla="*/ 2147483647 w 901"/>
              <a:gd name="T11" fmla="*/ 2147483647 h 721"/>
              <a:gd name="T12" fmla="*/ 2147483647 w 901"/>
              <a:gd name="T13" fmla="*/ 2147483647 h 721"/>
              <a:gd name="T14" fmla="*/ 2147483647 w 901"/>
              <a:gd name="T15" fmla="*/ 2147483647 h 721"/>
              <a:gd name="T16" fmla="*/ 2147483647 w 901"/>
              <a:gd name="T17" fmla="*/ 2147483647 h 721"/>
              <a:gd name="T18" fmla="*/ 2147483647 w 901"/>
              <a:gd name="T19" fmla="*/ 1467771053 h 721"/>
              <a:gd name="T20" fmla="*/ 2147483647 w 901"/>
              <a:gd name="T21" fmla="*/ 1091687407 h 721"/>
              <a:gd name="T22" fmla="*/ 2147483647 w 901"/>
              <a:gd name="T23" fmla="*/ 741720121 h 721"/>
              <a:gd name="T24" fmla="*/ 2147483647 w 901"/>
              <a:gd name="T25" fmla="*/ 433540240 h 721"/>
              <a:gd name="T26" fmla="*/ 2147483647 w 901"/>
              <a:gd name="T27" fmla="*/ 198488639 h 721"/>
              <a:gd name="T28" fmla="*/ 2147483647 w 901"/>
              <a:gd name="T29" fmla="*/ 47009867 h 721"/>
              <a:gd name="T30" fmla="*/ 2147483647 w 901"/>
              <a:gd name="T31" fmla="*/ 0 h 72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01"/>
              <a:gd name="T49" fmla="*/ 0 h 721"/>
              <a:gd name="T50" fmla="*/ 901 w 901"/>
              <a:gd name="T51" fmla="*/ 721 h 72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01" h="721">
                <a:moveTo>
                  <a:pt x="0" y="720"/>
                </a:moveTo>
                <a:lnTo>
                  <a:pt x="95" y="712"/>
                </a:lnTo>
                <a:lnTo>
                  <a:pt x="142" y="704"/>
                </a:lnTo>
                <a:lnTo>
                  <a:pt x="189" y="691"/>
                </a:lnTo>
                <a:lnTo>
                  <a:pt x="237" y="675"/>
                </a:lnTo>
                <a:lnTo>
                  <a:pt x="284" y="653"/>
                </a:lnTo>
                <a:lnTo>
                  <a:pt x="331" y="623"/>
                </a:lnTo>
                <a:lnTo>
                  <a:pt x="426" y="540"/>
                </a:lnTo>
                <a:lnTo>
                  <a:pt x="521" y="422"/>
                </a:lnTo>
                <a:lnTo>
                  <a:pt x="616" y="281"/>
                </a:lnTo>
                <a:lnTo>
                  <a:pt x="663" y="209"/>
                </a:lnTo>
                <a:lnTo>
                  <a:pt x="710" y="142"/>
                </a:lnTo>
                <a:lnTo>
                  <a:pt x="757" y="83"/>
                </a:lnTo>
                <a:lnTo>
                  <a:pt x="805" y="38"/>
                </a:lnTo>
                <a:lnTo>
                  <a:pt x="852" y="9"/>
                </a:lnTo>
                <a:lnTo>
                  <a:pt x="900" y="0"/>
                </a:lnTo>
              </a:path>
            </a:pathLst>
          </a:custGeom>
          <a:noFill/>
          <a:ln w="508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86" name="Line 7"/>
          <p:cNvSpPr>
            <a:spLocks noChangeShapeType="1"/>
          </p:cNvSpPr>
          <p:nvPr/>
        </p:nvSpPr>
        <p:spPr bwMode="auto">
          <a:xfrm>
            <a:off x="3052763" y="4267200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Line 8"/>
          <p:cNvSpPr>
            <a:spLocks noChangeShapeType="1"/>
          </p:cNvSpPr>
          <p:nvPr/>
        </p:nvSpPr>
        <p:spPr bwMode="auto">
          <a:xfrm>
            <a:off x="3052763" y="4387850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Line 9"/>
          <p:cNvSpPr>
            <a:spLocks noChangeShapeType="1"/>
          </p:cNvSpPr>
          <p:nvPr/>
        </p:nvSpPr>
        <p:spPr bwMode="auto">
          <a:xfrm>
            <a:off x="3052763" y="451008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Line 10"/>
          <p:cNvSpPr>
            <a:spLocks noChangeShapeType="1"/>
          </p:cNvSpPr>
          <p:nvPr/>
        </p:nvSpPr>
        <p:spPr bwMode="auto">
          <a:xfrm>
            <a:off x="3052763" y="46307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Line 11"/>
          <p:cNvSpPr>
            <a:spLocks noChangeShapeType="1"/>
          </p:cNvSpPr>
          <p:nvPr/>
        </p:nvSpPr>
        <p:spPr bwMode="auto">
          <a:xfrm>
            <a:off x="3052763" y="4752975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Line 12"/>
          <p:cNvSpPr>
            <a:spLocks noChangeShapeType="1"/>
          </p:cNvSpPr>
          <p:nvPr/>
        </p:nvSpPr>
        <p:spPr bwMode="auto">
          <a:xfrm>
            <a:off x="3052763" y="4873625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Line 13"/>
          <p:cNvSpPr>
            <a:spLocks noChangeShapeType="1"/>
          </p:cNvSpPr>
          <p:nvPr/>
        </p:nvSpPr>
        <p:spPr bwMode="auto">
          <a:xfrm>
            <a:off x="3052763" y="4994275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Rectangle 14"/>
          <p:cNvSpPr>
            <a:spLocks noChangeArrowheads="1"/>
          </p:cNvSpPr>
          <p:nvPr/>
        </p:nvSpPr>
        <p:spPr bwMode="auto">
          <a:xfrm>
            <a:off x="2940050" y="4418013"/>
            <a:ext cx="92075" cy="184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94" name="Line 15"/>
          <p:cNvSpPr>
            <a:spLocks noChangeShapeType="1"/>
          </p:cNvSpPr>
          <p:nvPr/>
        </p:nvSpPr>
        <p:spPr bwMode="auto">
          <a:xfrm>
            <a:off x="1066800" y="5695950"/>
            <a:ext cx="7391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Freeform 16"/>
          <p:cNvSpPr>
            <a:spLocks/>
          </p:cNvSpPr>
          <p:nvPr/>
        </p:nvSpPr>
        <p:spPr bwMode="auto">
          <a:xfrm>
            <a:off x="4567238" y="3971925"/>
            <a:ext cx="6350" cy="1724025"/>
          </a:xfrm>
          <a:custGeom>
            <a:avLst/>
            <a:gdLst>
              <a:gd name="T0" fmla="*/ 0 w 4"/>
              <a:gd name="T1" fmla="*/ 0 h 1086"/>
              <a:gd name="T2" fmla="*/ 10080623 w 4"/>
              <a:gd name="T3" fmla="*/ 2147483647 h 1086"/>
              <a:gd name="T4" fmla="*/ 0 60000 65536"/>
              <a:gd name="T5" fmla="*/ 0 60000 65536"/>
              <a:gd name="T6" fmla="*/ 0 w 4"/>
              <a:gd name="T7" fmla="*/ 0 h 1086"/>
              <a:gd name="T8" fmla="*/ 4 w 4"/>
              <a:gd name="T9" fmla="*/ 1086 h 10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1086">
                <a:moveTo>
                  <a:pt x="0" y="0"/>
                </a:moveTo>
                <a:lnTo>
                  <a:pt x="4" y="108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96" name="Line 17"/>
          <p:cNvSpPr>
            <a:spLocks noChangeShapeType="1"/>
          </p:cNvSpPr>
          <p:nvPr/>
        </p:nvSpPr>
        <p:spPr bwMode="auto">
          <a:xfrm flipV="1">
            <a:off x="2667000" y="3790950"/>
            <a:ext cx="0" cy="19050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Line 18"/>
          <p:cNvSpPr>
            <a:spLocks noChangeShapeType="1"/>
          </p:cNvSpPr>
          <p:nvPr/>
        </p:nvSpPr>
        <p:spPr bwMode="auto">
          <a:xfrm flipV="1">
            <a:off x="6553200" y="3790950"/>
            <a:ext cx="0" cy="19050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8" name="Line 19"/>
          <p:cNvSpPr>
            <a:spLocks noChangeShapeType="1"/>
          </p:cNvSpPr>
          <p:nvPr/>
        </p:nvSpPr>
        <p:spPr bwMode="auto">
          <a:xfrm flipH="1">
            <a:off x="2667000" y="3867150"/>
            <a:ext cx="15240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9" name="Line 20"/>
          <p:cNvSpPr>
            <a:spLocks noChangeShapeType="1"/>
          </p:cNvSpPr>
          <p:nvPr/>
        </p:nvSpPr>
        <p:spPr bwMode="auto">
          <a:xfrm>
            <a:off x="2667000" y="3867150"/>
            <a:ext cx="38862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0" name="Text Box 21"/>
          <p:cNvSpPr txBox="1">
            <a:spLocks noChangeArrowheads="1"/>
          </p:cNvSpPr>
          <p:nvPr/>
        </p:nvSpPr>
        <p:spPr bwMode="auto">
          <a:xfrm>
            <a:off x="1371600" y="5695950"/>
            <a:ext cx="27432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/>
              <a:t>Z</a:t>
            </a:r>
            <a:r>
              <a:rPr lang="el-GR" b="1" baseline="-25000">
                <a:cs typeface="Arial" charset="0"/>
              </a:rPr>
              <a:t>α</a:t>
            </a:r>
            <a:r>
              <a:rPr lang="en-US" b="1" baseline="-25000">
                <a:cs typeface="Arial" charset="0"/>
              </a:rPr>
              <a:t>/2</a:t>
            </a:r>
            <a:r>
              <a:rPr lang="en-US" b="1">
                <a:cs typeface="Arial" charset="0"/>
              </a:rPr>
              <a:t> </a:t>
            </a:r>
            <a:r>
              <a:rPr lang="en-US" b="1"/>
              <a:t>= -1.96</a:t>
            </a:r>
          </a:p>
        </p:txBody>
      </p:sp>
      <p:sp>
        <p:nvSpPr>
          <p:cNvPr id="3101" name="Text Box 22"/>
          <p:cNvSpPr txBox="1">
            <a:spLocks noChangeArrowheads="1"/>
          </p:cNvSpPr>
          <p:nvPr/>
        </p:nvSpPr>
        <p:spPr bwMode="auto">
          <a:xfrm>
            <a:off x="5257800" y="5695950"/>
            <a:ext cx="27432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/>
              <a:t>Z</a:t>
            </a:r>
            <a:r>
              <a:rPr lang="el-GR" b="1" baseline="-25000">
                <a:cs typeface="Arial" charset="0"/>
              </a:rPr>
              <a:t>α</a:t>
            </a:r>
            <a:r>
              <a:rPr lang="en-US" b="1" baseline="-25000">
                <a:cs typeface="Arial" charset="0"/>
              </a:rPr>
              <a:t>/2</a:t>
            </a:r>
            <a:r>
              <a:rPr lang="en-US" b="1">
                <a:cs typeface="Arial" charset="0"/>
              </a:rPr>
              <a:t> </a:t>
            </a:r>
            <a:r>
              <a:rPr lang="en-US" b="1"/>
              <a:t>= 1.96</a:t>
            </a:r>
          </a:p>
        </p:txBody>
      </p:sp>
      <p:graphicFrame>
        <p:nvGraphicFramePr>
          <p:cNvPr id="3074" name="Object 23"/>
          <p:cNvGraphicFramePr>
            <a:graphicFrameLocks noChangeAspect="1"/>
          </p:cNvGraphicFramePr>
          <p:nvPr/>
        </p:nvGraphicFramePr>
        <p:xfrm>
          <a:off x="3352800" y="3409950"/>
          <a:ext cx="27940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17" name="Equation" r:id="rId4" imgW="1320227" imgH="165028" progId="Equation.3">
                  <p:embed/>
                </p:oleObj>
              </mc:Choice>
              <mc:Fallback>
                <p:oleObj name="Equation" r:id="rId4" imgW="1320227" imgH="165028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409950"/>
                        <a:ext cx="2794000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24"/>
          <p:cNvGraphicFramePr>
            <a:graphicFrameLocks noChangeAspect="1"/>
          </p:cNvGraphicFramePr>
          <p:nvPr/>
        </p:nvGraphicFramePr>
        <p:xfrm>
          <a:off x="847725" y="4552950"/>
          <a:ext cx="1211263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18" name="Equation" r:id="rId6" imgW="685800" imgH="393700" progId="Equation.3">
                  <p:embed/>
                </p:oleObj>
              </mc:Choice>
              <mc:Fallback>
                <p:oleObj name="Equation" r:id="rId6" imgW="685800" imgH="3937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4552950"/>
                        <a:ext cx="1211263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25"/>
          <p:cNvGraphicFramePr>
            <a:graphicFrameLocks noChangeAspect="1"/>
          </p:cNvGraphicFramePr>
          <p:nvPr/>
        </p:nvGraphicFramePr>
        <p:xfrm>
          <a:off x="7170738" y="4552950"/>
          <a:ext cx="121126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19" name="Equation" r:id="rId8" imgW="685800" imgH="393700" progId="Equation.3">
                  <p:embed/>
                </p:oleObj>
              </mc:Choice>
              <mc:Fallback>
                <p:oleObj name="Equation" r:id="rId8" imgW="685800" imgH="3937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0738" y="4552950"/>
                        <a:ext cx="1211262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" name="Line 26"/>
          <p:cNvSpPr>
            <a:spLocks noChangeShapeType="1"/>
          </p:cNvSpPr>
          <p:nvPr/>
        </p:nvSpPr>
        <p:spPr bwMode="auto">
          <a:xfrm>
            <a:off x="1676400" y="5086350"/>
            <a:ext cx="6096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03" name="Line 27"/>
          <p:cNvSpPr>
            <a:spLocks noChangeShapeType="1"/>
          </p:cNvSpPr>
          <p:nvPr/>
        </p:nvSpPr>
        <p:spPr bwMode="auto">
          <a:xfrm flipH="1">
            <a:off x="6781800" y="5010150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04" name="Text Box 28"/>
          <p:cNvSpPr txBox="1">
            <a:spLocks noChangeArrowheads="1"/>
          </p:cNvSpPr>
          <p:nvPr/>
        </p:nvSpPr>
        <p:spPr bwMode="auto">
          <a:xfrm>
            <a:off x="3733800" y="6305550"/>
            <a:ext cx="18288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>
                <a:solidFill>
                  <a:schemeClr val="folHlink"/>
                </a:solidFill>
              </a:rPr>
              <a:t>Point Estimate</a:t>
            </a:r>
          </a:p>
        </p:txBody>
      </p:sp>
      <p:sp>
        <p:nvSpPr>
          <p:cNvPr id="3105" name="Text Box 29"/>
          <p:cNvSpPr txBox="1">
            <a:spLocks noChangeArrowheads="1"/>
          </p:cNvSpPr>
          <p:nvPr/>
        </p:nvSpPr>
        <p:spPr bwMode="auto">
          <a:xfrm>
            <a:off x="2286000" y="6153150"/>
            <a:ext cx="1752600" cy="704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r>
              <a:rPr lang="en-US" sz="1600" b="1">
                <a:solidFill>
                  <a:schemeClr val="folHlink"/>
                </a:solidFill>
              </a:rPr>
              <a:t>Lower </a:t>
            </a:r>
          </a:p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r>
              <a:rPr lang="en-US" sz="1600" b="1">
                <a:solidFill>
                  <a:schemeClr val="folHlink"/>
                </a:solidFill>
              </a:rPr>
              <a:t>Confidence </a:t>
            </a:r>
          </a:p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r>
              <a:rPr lang="en-US" sz="1600" b="1">
                <a:solidFill>
                  <a:schemeClr val="folHlink"/>
                </a:solidFill>
              </a:rPr>
              <a:t>Limit</a:t>
            </a:r>
          </a:p>
        </p:txBody>
      </p:sp>
      <p:sp>
        <p:nvSpPr>
          <p:cNvPr id="3106" name="Text Box 30"/>
          <p:cNvSpPr txBox="1">
            <a:spLocks noChangeArrowheads="1"/>
          </p:cNvSpPr>
          <p:nvPr/>
        </p:nvSpPr>
        <p:spPr bwMode="auto">
          <a:xfrm>
            <a:off x="6172200" y="6153150"/>
            <a:ext cx="1676400" cy="704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r>
              <a:rPr lang="en-US" sz="1600" b="1">
                <a:solidFill>
                  <a:schemeClr val="folHlink"/>
                </a:solidFill>
              </a:rPr>
              <a:t>Upper</a:t>
            </a:r>
          </a:p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r>
              <a:rPr lang="en-US" sz="1600" b="1">
                <a:solidFill>
                  <a:schemeClr val="folHlink"/>
                </a:solidFill>
              </a:rPr>
              <a:t>Confidence </a:t>
            </a:r>
          </a:p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r>
              <a:rPr lang="en-US" sz="1600" b="1">
                <a:solidFill>
                  <a:schemeClr val="folHlink"/>
                </a:solidFill>
              </a:rPr>
              <a:t>Limit</a:t>
            </a:r>
          </a:p>
        </p:txBody>
      </p:sp>
      <p:sp>
        <p:nvSpPr>
          <p:cNvPr id="3107" name="Text Box 31"/>
          <p:cNvSpPr txBox="1">
            <a:spLocks noChangeArrowheads="1"/>
          </p:cNvSpPr>
          <p:nvPr/>
        </p:nvSpPr>
        <p:spPr bwMode="auto">
          <a:xfrm>
            <a:off x="228600" y="5772150"/>
            <a:ext cx="18288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/>
              <a:t>Z units:</a:t>
            </a:r>
          </a:p>
        </p:txBody>
      </p:sp>
      <p:sp>
        <p:nvSpPr>
          <p:cNvPr id="3108" name="Text Box 32"/>
          <p:cNvSpPr txBox="1">
            <a:spLocks noChangeArrowheads="1"/>
          </p:cNvSpPr>
          <p:nvPr/>
        </p:nvSpPr>
        <p:spPr bwMode="auto">
          <a:xfrm>
            <a:off x="228600" y="6229350"/>
            <a:ext cx="18288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>
                <a:solidFill>
                  <a:schemeClr val="folHlink"/>
                </a:solidFill>
              </a:rPr>
              <a:t>X units:</a:t>
            </a:r>
          </a:p>
        </p:txBody>
      </p:sp>
      <p:sp>
        <p:nvSpPr>
          <p:cNvPr id="3109" name="Text Box 33"/>
          <p:cNvSpPr txBox="1">
            <a:spLocks noChangeArrowheads="1"/>
          </p:cNvSpPr>
          <p:nvPr/>
        </p:nvSpPr>
        <p:spPr bwMode="auto">
          <a:xfrm>
            <a:off x="3733800" y="6305550"/>
            <a:ext cx="18288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>
                <a:solidFill>
                  <a:schemeClr val="folHlink"/>
                </a:solidFill>
              </a:rPr>
              <a:t>Point Estimate</a:t>
            </a:r>
          </a:p>
        </p:txBody>
      </p:sp>
      <p:sp>
        <p:nvSpPr>
          <p:cNvPr id="3110" name="Text Box 34"/>
          <p:cNvSpPr txBox="1">
            <a:spLocks noChangeArrowheads="1"/>
          </p:cNvSpPr>
          <p:nvPr/>
        </p:nvSpPr>
        <p:spPr bwMode="auto">
          <a:xfrm>
            <a:off x="4419600" y="5772150"/>
            <a:ext cx="3048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/>
              <a:t>0</a:t>
            </a:r>
          </a:p>
        </p:txBody>
      </p:sp>
      <p:sp>
        <p:nvSpPr>
          <p:cNvPr id="3111" name="Rectangle 35"/>
          <p:cNvSpPr>
            <a:spLocks noChangeArrowheads="1"/>
          </p:cNvSpPr>
          <p:nvPr/>
        </p:nvSpPr>
        <p:spPr bwMode="auto">
          <a:xfrm>
            <a:off x="1905000" y="5772150"/>
            <a:ext cx="1600200" cy="381000"/>
          </a:xfrm>
          <a:prstGeom prst="rect">
            <a:avLst/>
          </a:prstGeom>
          <a:noFill/>
          <a:ln w="19050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2" name="群組 39"/>
          <p:cNvGrpSpPr/>
          <p:nvPr/>
        </p:nvGrpSpPr>
        <p:grpSpPr>
          <a:xfrm>
            <a:off x="6629400" y="3429000"/>
            <a:ext cx="2205038" cy="533400"/>
            <a:chOff x="6838950" y="1600200"/>
            <a:chExt cx="2205038" cy="533400"/>
          </a:xfrm>
        </p:grpSpPr>
        <p:graphicFrame>
          <p:nvGraphicFramePr>
            <p:cNvPr id="3077" name="Object 36"/>
            <p:cNvGraphicFramePr>
              <a:graphicFrameLocks noChangeAspect="1"/>
            </p:cNvGraphicFramePr>
            <p:nvPr/>
          </p:nvGraphicFramePr>
          <p:xfrm>
            <a:off x="6838950" y="1614488"/>
            <a:ext cx="2205038" cy="50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820" name="Equation" r:id="rId10" imgW="863225" imgH="215806" progId="Equation.3">
                    <p:embed/>
                  </p:oleObj>
                </mc:Choice>
                <mc:Fallback>
                  <p:oleObj name="Equation" r:id="rId10" imgW="863225" imgH="215806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8950" y="1614488"/>
                          <a:ext cx="2205038" cy="5032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12" name="Rectangle 37"/>
            <p:cNvSpPr>
              <a:spLocks noChangeArrowheads="1"/>
            </p:cNvSpPr>
            <p:nvPr/>
          </p:nvSpPr>
          <p:spPr bwMode="auto">
            <a:xfrm>
              <a:off x="6934200" y="1600200"/>
              <a:ext cx="2057400" cy="533400"/>
            </a:xfrm>
            <a:prstGeom prst="rect">
              <a:avLst/>
            </a:prstGeom>
            <a:noFill/>
            <a:ln w="19050" algn="ctr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113" name="Rectangle 38"/>
          <p:cNvSpPr>
            <a:spLocks noChangeArrowheads="1"/>
          </p:cNvSpPr>
          <p:nvPr/>
        </p:nvSpPr>
        <p:spPr bwMode="auto">
          <a:xfrm>
            <a:off x="5867400" y="5772150"/>
            <a:ext cx="1524000" cy="381000"/>
          </a:xfrm>
          <a:prstGeom prst="rect">
            <a:avLst/>
          </a:prstGeom>
          <a:noFill/>
          <a:ln w="19050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3" name="投影片編號版面配置區 4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aphicFrame>
        <p:nvGraphicFramePr>
          <p:cNvPr id="3078" name="Object 5"/>
          <p:cNvGraphicFramePr>
            <a:graphicFrameLocks noChangeAspect="1"/>
          </p:cNvGraphicFramePr>
          <p:nvPr/>
        </p:nvGraphicFramePr>
        <p:xfrm>
          <a:off x="1524000" y="1371600"/>
          <a:ext cx="2606675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21" name="Equation" r:id="rId12" imgW="723586" imgH="380835" progId="Equation.3">
                  <p:embed/>
                </p:oleObj>
              </mc:Choice>
              <mc:Fallback>
                <p:oleObj name="Equation" r:id="rId12" imgW="723586" imgH="380835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71600"/>
                        <a:ext cx="2606675" cy="137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DE0B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ChangeArrowheads="1"/>
          </p:cNvSpPr>
          <p:nvPr/>
        </p:nvSpPr>
        <p:spPr bwMode="auto">
          <a:xfrm>
            <a:off x="1676400" y="2743200"/>
            <a:ext cx="5715000" cy="3581400"/>
          </a:xfrm>
          <a:prstGeom prst="rect">
            <a:avLst/>
          </a:prstGeom>
          <a:solidFill>
            <a:srgbClr val="FDE0BD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103" name="Rectangle 3"/>
          <p:cNvSpPr>
            <a:spLocks noGrp="1" noChangeArrowheads="1"/>
          </p:cNvSpPr>
          <p:nvPr>
            <p:ph type="title"/>
          </p:nvPr>
        </p:nvSpPr>
        <p:spPr>
          <a:xfrm>
            <a:off x="1447800" y="381000"/>
            <a:ext cx="7239000" cy="838200"/>
          </a:xfrm>
        </p:spPr>
        <p:txBody>
          <a:bodyPr/>
          <a:lstStyle/>
          <a:p>
            <a:pPr defTabSz="914400" eaLnBrk="1" hangingPunct="1"/>
            <a:r>
              <a:rPr lang="en-US" smtClean="0"/>
              <a:t>Common Levels of Confidence</a:t>
            </a:r>
          </a:p>
        </p:txBody>
      </p:sp>
      <p:sp>
        <p:nvSpPr>
          <p:cNvPr id="41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1600200"/>
            <a:ext cx="7772400" cy="1258888"/>
          </a:xfrm>
        </p:spPr>
        <p:txBody>
          <a:bodyPr/>
          <a:lstStyle/>
          <a:p>
            <a:pPr marL="342900" indent="-342900" defTabSz="914400" eaLnBrk="1" hangingPunct="1"/>
            <a:r>
              <a:rPr lang="en-US" smtClean="0"/>
              <a:t>Commonly used confidence levels are 90%, 95%, and 99%</a:t>
            </a:r>
          </a:p>
        </p:txBody>
      </p:sp>
      <p:sp>
        <p:nvSpPr>
          <p:cNvPr id="4105" name="Text Box 5"/>
          <p:cNvSpPr txBox="1">
            <a:spLocks noChangeArrowheads="1"/>
          </p:cNvSpPr>
          <p:nvPr/>
        </p:nvSpPr>
        <p:spPr bwMode="auto">
          <a:xfrm>
            <a:off x="1752600" y="2895600"/>
            <a:ext cx="1828800" cy="7016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i="1"/>
              <a:t>Confidence Level</a:t>
            </a:r>
          </a:p>
        </p:txBody>
      </p:sp>
      <p:sp>
        <p:nvSpPr>
          <p:cNvPr id="4106" name="Text Box 6"/>
          <p:cNvSpPr txBox="1">
            <a:spLocks noChangeArrowheads="1"/>
          </p:cNvSpPr>
          <p:nvPr/>
        </p:nvSpPr>
        <p:spPr bwMode="auto">
          <a:xfrm>
            <a:off x="3657600" y="2743200"/>
            <a:ext cx="1828800" cy="1158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i="1"/>
              <a:t>Confidence Coefficient,</a:t>
            </a:r>
          </a:p>
          <a:p>
            <a:pPr algn="ctr">
              <a:spcBef>
                <a:spcPct val="50000"/>
              </a:spcBef>
            </a:pPr>
            <a:r>
              <a:rPr lang="en-US" sz="2000" b="1"/>
              <a:t> </a:t>
            </a:r>
          </a:p>
        </p:txBody>
      </p:sp>
      <p:sp>
        <p:nvSpPr>
          <p:cNvPr id="4107" name="Text Box 7"/>
          <p:cNvSpPr txBox="1">
            <a:spLocks noChangeArrowheads="1"/>
          </p:cNvSpPr>
          <p:nvPr/>
        </p:nvSpPr>
        <p:spPr bwMode="auto">
          <a:xfrm>
            <a:off x="5715000" y="3048000"/>
            <a:ext cx="15240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i="1"/>
              <a:t>Z</a:t>
            </a:r>
            <a:r>
              <a:rPr lang="el-GR" sz="2000" b="1" i="1" baseline="-25000">
                <a:cs typeface="Arial" charset="0"/>
              </a:rPr>
              <a:t>α</a:t>
            </a:r>
            <a:r>
              <a:rPr lang="en-US" sz="2000" b="1" i="1" baseline="-25000">
                <a:cs typeface="Arial" charset="0"/>
              </a:rPr>
              <a:t>/2</a:t>
            </a:r>
            <a:r>
              <a:rPr lang="en-US" sz="2000" b="1" i="1"/>
              <a:t> value</a:t>
            </a:r>
            <a:endParaRPr lang="en-US" sz="2000" b="1"/>
          </a:p>
        </p:txBody>
      </p:sp>
      <p:sp>
        <p:nvSpPr>
          <p:cNvPr id="4108" name="Text Box 8"/>
          <p:cNvSpPr txBox="1">
            <a:spLocks noChangeArrowheads="1"/>
          </p:cNvSpPr>
          <p:nvPr/>
        </p:nvSpPr>
        <p:spPr bwMode="auto">
          <a:xfrm>
            <a:off x="6019800" y="3733800"/>
            <a:ext cx="990600" cy="25876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b="1"/>
              <a:t>1.28</a:t>
            </a:r>
          </a:p>
          <a:p>
            <a:pPr>
              <a:spcBef>
                <a:spcPct val="20000"/>
              </a:spcBef>
            </a:pPr>
            <a:r>
              <a:rPr lang="en-US" sz="2000" b="1">
                <a:solidFill>
                  <a:schemeClr val="folHlink"/>
                </a:solidFill>
              </a:rPr>
              <a:t>1.645</a:t>
            </a:r>
          </a:p>
          <a:p>
            <a:pPr>
              <a:spcBef>
                <a:spcPct val="20000"/>
              </a:spcBef>
            </a:pPr>
            <a:r>
              <a:rPr lang="en-US" sz="2000" b="1">
                <a:solidFill>
                  <a:schemeClr val="folHlink"/>
                </a:solidFill>
              </a:rPr>
              <a:t>1.96</a:t>
            </a:r>
          </a:p>
          <a:p>
            <a:pPr>
              <a:spcBef>
                <a:spcPct val="20000"/>
              </a:spcBef>
            </a:pPr>
            <a:r>
              <a:rPr lang="en-US" sz="2000" b="1"/>
              <a:t>2.33</a:t>
            </a:r>
          </a:p>
          <a:p>
            <a:pPr>
              <a:spcBef>
                <a:spcPct val="20000"/>
              </a:spcBef>
            </a:pPr>
            <a:r>
              <a:rPr lang="en-US" sz="2000" b="1">
                <a:solidFill>
                  <a:schemeClr val="folHlink"/>
                </a:solidFill>
              </a:rPr>
              <a:t>2.58</a:t>
            </a:r>
          </a:p>
          <a:p>
            <a:pPr>
              <a:spcBef>
                <a:spcPct val="20000"/>
              </a:spcBef>
            </a:pPr>
            <a:r>
              <a:rPr lang="en-US" sz="2000" b="1"/>
              <a:t>3.08</a:t>
            </a:r>
          </a:p>
          <a:p>
            <a:pPr>
              <a:spcBef>
                <a:spcPct val="20000"/>
              </a:spcBef>
            </a:pPr>
            <a:r>
              <a:rPr lang="en-US" sz="2000" b="1"/>
              <a:t>3.27</a:t>
            </a:r>
          </a:p>
        </p:txBody>
      </p:sp>
      <p:sp>
        <p:nvSpPr>
          <p:cNvPr id="4109" name="Text Box 9"/>
          <p:cNvSpPr txBox="1">
            <a:spLocks noChangeArrowheads="1"/>
          </p:cNvSpPr>
          <p:nvPr/>
        </p:nvSpPr>
        <p:spPr bwMode="auto">
          <a:xfrm>
            <a:off x="4191000" y="3733800"/>
            <a:ext cx="990600" cy="25876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b="1"/>
              <a:t>0.80</a:t>
            </a:r>
          </a:p>
          <a:p>
            <a:pPr>
              <a:spcBef>
                <a:spcPct val="20000"/>
              </a:spcBef>
            </a:pPr>
            <a:r>
              <a:rPr lang="en-US" sz="2000" b="1">
                <a:solidFill>
                  <a:schemeClr val="folHlink"/>
                </a:solidFill>
              </a:rPr>
              <a:t>0.90</a:t>
            </a:r>
          </a:p>
          <a:p>
            <a:pPr>
              <a:spcBef>
                <a:spcPct val="20000"/>
              </a:spcBef>
            </a:pPr>
            <a:r>
              <a:rPr lang="en-US" sz="2000" b="1">
                <a:solidFill>
                  <a:schemeClr val="folHlink"/>
                </a:solidFill>
              </a:rPr>
              <a:t>0.95</a:t>
            </a:r>
          </a:p>
          <a:p>
            <a:pPr>
              <a:spcBef>
                <a:spcPct val="20000"/>
              </a:spcBef>
            </a:pPr>
            <a:r>
              <a:rPr lang="en-US" sz="2000" b="1"/>
              <a:t>0.98</a:t>
            </a:r>
          </a:p>
          <a:p>
            <a:pPr>
              <a:spcBef>
                <a:spcPct val="20000"/>
              </a:spcBef>
            </a:pPr>
            <a:r>
              <a:rPr lang="en-US" sz="2000" b="1">
                <a:solidFill>
                  <a:schemeClr val="folHlink"/>
                </a:solidFill>
              </a:rPr>
              <a:t>0.99</a:t>
            </a:r>
          </a:p>
          <a:p>
            <a:pPr>
              <a:spcBef>
                <a:spcPct val="20000"/>
              </a:spcBef>
            </a:pPr>
            <a:r>
              <a:rPr lang="en-US" sz="2000" b="1"/>
              <a:t>0.998</a:t>
            </a:r>
          </a:p>
          <a:p>
            <a:pPr>
              <a:spcBef>
                <a:spcPct val="20000"/>
              </a:spcBef>
            </a:pPr>
            <a:r>
              <a:rPr lang="en-US" sz="2000" b="1"/>
              <a:t>0.999</a:t>
            </a:r>
          </a:p>
        </p:txBody>
      </p:sp>
      <p:sp>
        <p:nvSpPr>
          <p:cNvPr id="4110" name="Text Box 10"/>
          <p:cNvSpPr txBox="1">
            <a:spLocks noChangeArrowheads="1"/>
          </p:cNvSpPr>
          <p:nvPr/>
        </p:nvSpPr>
        <p:spPr bwMode="auto">
          <a:xfrm>
            <a:off x="2286000" y="3733800"/>
            <a:ext cx="990600" cy="25876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b="1"/>
              <a:t>80%</a:t>
            </a:r>
          </a:p>
          <a:p>
            <a:pPr>
              <a:spcBef>
                <a:spcPct val="20000"/>
              </a:spcBef>
            </a:pPr>
            <a:r>
              <a:rPr lang="en-US" sz="2000" b="1">
                <a:solidFill>
                  <a:schemeClr val="folHlink"/>
                </a:solidFill>
              </a:rPr>
              <a:t>90%</a:t>
            </a:r>
          </a:p>
          <a:p>
            <a:pPr>
              <a:spcBef>
                <a:spcPct val="20000"/>
              </a:spcBef>
            </a:pPr>
            <a:r>
              <a:rPr lang="en-US" sz="2000" b="1">
                <a:solidFill>
                  <a:schemeClr val="folHlink"/>
                </a:solidFill>
              </a:rPr>
              <a:t>95%</a:t>
            </a:r>
          </a:p>
          <a:p>
            <a:pPr>
              <a:spcBef>
                <a:spcPct val="20000"/>
              </a:spcBef>
            </a:pPr>
            <a:r>
              <a:rPr lang="en-US" sz="2000" b="1"/>
              <a:t>98%</a:t>
            </a:r>
          </a:p>
          <a:p>
            <a:pPr>
              <a:spcBef>
                <a:spcPct val="20000"/>
              </a:spcBef>
            </a:pPr>
            <a:r>
              <a:rPr lang="en-US" sz="2000" b="1">
                <a:solidFill>
                  <a:schemeClr val="folHlink"/>
                </a:solidFill>
              </a:rPr>
              <a:t>99%</a:t>
            </a:r>
          </a:p>
          <a:p>
            <a:pPr>
              <a:spcBef>
                <a:spcPct val="20000"/>
              </a:spcBef>
            </a:pPr>
            <a:r>
              <a:rPr lang="en-US" sz="2000" b="1"/>
              <a:t>99.8%</a:t>
            </a:r>
          </a:p>
          <a:p>
            <a:pPr>
              <a:spcBef>
                <a:spcPct val="20000"/>
              </a:spcBef>
            </a:pPr>
            <a:r>
              <a:rPr lang="en-US" sz="2000" b="1"/>
              <a:t>99.9%</a:t>
            </a:r>
          </a:p>
        </p:txBody>
      </p:sp>
      <p:sp>
        <p:nvSpPr>
          <p:cNvPr id="4111" name="Line 11"/>
          <p:cNvSpPr>
            <a:spLocks noChangeShapeType="1"/>
          </p:cNvSpPr>
          <p:nvPr/>
        </p:nvSpPr>
        <p:spPr bwMode="auto">
          <a:xfrm>
            <a:off x="1676400" y="3733800"/>
            <a:ext cx="5715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2" name="Line 12"/>
          <p:cNvSpPr>
            <a:spLocks noChangeShapeType="1"/>
          </p:cNvSpPr>
          <p:nvPr/>
        </p:nvSpPr>
        <p:spPr bwMode="auto">
          <a:xfrm>
            <a:off x="3581400" y="2743200"/>
            <a:ext cx="0" cy="358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3" name="Line 13"/>
          <p:cNvSpPr>
            <a:spLocks noChangeShapeType="1"/>
          </p:cNvSpPr>
          <p:nvPr/>
        </p:nvSpPr>
        <p:spPr bwMode="auto">
          <a:xfrm>
            <a:off x="5562600" y="2743200"/>
            <a:ext cx="0" cy="358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098" name="Object 14"/>
          <p:cNvGraphicFramePr>
            <a:graphicFrameLocks noChangeAspect="1"/>
          </p:cNvGraphicFramePr>
          <p:nvPr/>
        </p:nvGraphicFramePr>
        <p:xfrm>
          <a:off x="4178300" y="3352800"/>
          <a:ext cx="7239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97" name="Equation" r:id="rId4" imgW="342603" imgH="177646" progId="Equation.3">
                  <p:embed/>
                </p:oleObj>
              </mc:Choice>
              <mc:Fallback>
                <p:oleObj name="Equation" r:id="rId4" imgW="342603" imgH="177646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3352800"/>
                        <a:ext cx="723900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投影片編號版面配置區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Line 24"/>
          <p:cNvSpPr>
            <a:spLocks noChangeShapeType="1"/>
          </p:cNvSpPr>
          <p:nvPr/>
        </p:nvSpPr>
        <p:spPr bwMode="auto">
          <a:xfrm flipV="1">
            <a:off x="4572000" y="3200400"/>
            <a:ext cx="0" cy="22860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132" name="Line 2"/>
          <p:cNvSpPr>
            <a:spLocks noChangeShapeType="1"/>
          </p:cNvSpPr>
          <p:nvPr/>
        </p:nvSpPr>
        <p:spPr bwMode="auto">
          <a:xfrm>
            <a:off x="4572000" y="3733800"/>
            <a:ext cx="0" cy="2362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4191000" y="3429000"/>
          <a:ext cx="673100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76" name="Equation" r:id="rId4" imgW="431613" imgH="241195" progId="Equation.3">
                  <p:embed/>
                </p:oleObj>
              </mc:Choice>
              <mc:Fallback>
                <p:oleObj name="Equation" r:id="rId4" imgW="431613" imgH="241195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429000"/>
                        <a:ext cx="673100" cy="300038"/>
                      </a:xfrm>
                      <a:prstGeom prst="rect">
                        <a:avLst/>
                      </a:prstGeom>
                      <a:solidFill>
                        <a:srgbClr val="73FFDA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Rectangle 4"/>
          <p:cNvSpPr>
            <a:spLocks noChangeArrowheads="1"/>
          </p:cNvSpPr>
          <p:nvPr/>
        </p:nvSpPr>
        <p:spPr bwMode="auto">
          <a:xfrm>
            <a:off x="228600" y="3276600"/>
            <a:ext cx="2209800" cy="2895600"/>
          </a:xfrm>
          <a:prstGeom prst="rect">
            <a:avLst/>
          </a:prstGeom>
          <a:solidFill>
            <a:srgbClr val="FDE0BD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134" name="Freeform 5"/>
          <p:cNvSpPr>
            <a:spLocks/>
          </p:cNvSpPr>
          <p:nvPr/>
        </p:nvSpPr>
        <p:spPr bwMode="auto">
          <a:xfrm>
            <a:off x="2584450" y="2603500"/>
            <a:ext cx="1222375" cy="604838"/>
          </a:xfrm>
          <a:custGeom>
            <a:avLst/>
            <a:gdLst>
              <a:gd name="T0" fmla="*/ 1935480180 w 770"/>
              <a:gd name="T1" fmla="*/ 960181208 h 381"/>
              <a:gd name="T2" fmla="*/ 0 w 770"/>
              <a:gd name="T3" fmla="*/ 952619942 h 381"/>
              <a:gd name="T4" fmla="*/ 919857930 w 770"/>
              <a:gd name="T5" fmla="*/ 735886196 h 381"/>
              <a:gd name="T6" fmla="*/ 1355844029 w 770"/>
              <a:gd name="T7" fmla="*/ 511592970 h 381"/>
              <a:gd name="T8" fmla="*/ 1663302994 w 770"/>
              <a:gd name="T9" fmla="*/ 292338372 h 381"/>
              <a:gd name="T10" fmla="*/ 1940520491 w 770"/>
              <a:gd name="T11" fmla="*/ 0 h 381"/>
              <a:gd name="T12" fmla="*/ 1940520491 w 770"/>
              <a:gd name="T13" fmla="*/ 887095846 h 3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70"/>
              <a:gd name="T22" fmla="*/ 0 h 381"/>
              <a:gd name="T23" fmla="*/ 770 w 770"/>
              <a:gd name="T24" fmla="*/ 381 h 3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70" h="381">
                <a:moveTo>
                  <a:pt x="768" y="381"/>
                </a:moveTo>
                <a:lnTo>
                  <a:pt x="0" y="378"/>
                </a:lnTo>
                <a:lnTo>
                  <a:pt x="365" y="292"/>
                </a:lnTo>
                <a:lnTo>
                  <a:pt x="538" y="203"/>
                </a:lnTo>
                <a:lnTo>
                  <a:pt x="660" y="116"/>
                </a:lnTo>
                <a:lnTo>
                  <a:pt x="770" y="0"/>
                </a:lnTo>
                <a:lnTo>
                  <a:pt x="770" y="352"/>
                </a:lnTo>
              </a:path>
            </a:pathLst>
          </a:custGeom>
          <a:solidFill>
            <a:srgbClr val="C7DAF7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35" name="Freeform 6"/>
          <p:cNvSpPr>
            <a:spLocks/>
          </p:cNvSpPr>
          <p:nvPr/>
        </p:nvSpPr>
        <p:spPr bwMode="auto">
          <a:xfrm>
            <a:off x="5408613" y="2603500"/>
            <a:ext cx="1176337" cy="604838"/>
          </a:xfrm>
          <a:custGeom>
            <a:avLst/>
            <a:gdLst>
              <a:gd name="T0" fmla="*/ 7559672 w 741"/>
              <a:gd name="T1" fmla="*/ 960181208 h 381"/>
              <a:gd name="T2" fmla="*/ 1867434372 w 741"/>
              <a:gd name="T3" fmla="*/ 952619942 h 381"/>
              <a:gd name="T4" fmla="*/ 1081145819 w 741"/>
              <a:gd name="T5" fmla="*/ 756047456 h 381"/>
              <a:gd name="T6" fmla="*/ 703122468 w 741"/>
              <a:gd name="T7" fmla="*/ 619958950 h 381"/>
              <a:gd name="T8" fmla="*/ 302418621 w 741"/>
              <a:gd name="T9" fmla="*/ 332660893 h 381"/>
              <a:gd name="T10" fmla="*/ 0 w 741"/>
              <a:gd name="T11" fmla="*/ 0 h 381"/>
              <a:gd name="T12" fmla="*/ 0 w 741"/>
              <a:gd name="T13" fmla="*/ 887095846 h 3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41"/>
              <a:gd name="T22" fmla="*/ 0 h 381"/>
              <a:gd name="T23" fmla="*/ 741 w 741"/>
              <a:gd name="T24" fmla="*/ 381 h 3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41" h="381">
                <a:moveTo>
                  <a:pt x="3" y="381"/>
                </a:moveTo>
                <a:lnTo>
                  <a:pt x="741" y="378"/>
                </a:lnTo>
                <a:lnTo>
                  <a:pt x="429" y="300"/>
                </a:lnTo>
                <a:lnTo>
                  <a:pt x="279" y="246"/>
                </a:lnTo>
                <a:lnTo>
                  <a:pt x="120" y="132"/>
                </a:lnTo>
                <a:lnTo>
                  <a:pt x="0" y="0"/>
                </a:lnTo>
                <a:lnTo>
                  <a:pt x="0" y="352"/>
                </a:lnTo>
              </a:path>
            </a:pathLst>
          </a:custGeom>
          <a:solidFill>
            <a:srgbClr val="C7DAF7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36" name="Line 7"/>
          <p:cNvSpPr>
            <a:spLocks noChangeShapeType="1"/>
          </p:cNvSpPr>
          <p:nvPr/>
        </p:nvSpPr>
        <p:spPr bwMode="auto">
          <a:xfrm>
            <a:off x="3808413" y="26035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7" name="Line 8"/>
          <p:cNvSpPr>
            <a:spLocks noChangeShapeType="1"/>
          </p:cNvSpPr>
          <p:nvPr/>
        </p:nvSpPr>
        <p:spPr bwMode="auto">
          <a:xfrm>
            <a:off x="5408613" y="26035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8" name="Rectangle 9"/>
          <p:cNvSpPr>
            <a:spLocks noGrp="1" noChangeArrowheads="1"/>
          </p:cNvSpPr>
          <p:nvPr>
            <p:ph type="title"/>
          </p:nvPr>
        </p:nvSpPr>
        <p:spPr>
          <a:xfrm>
            <a:off x="1143000" y="457200"/>
            <a:ext cx="7793038" cy="762000"/>
          </a:xfrm>
        </p:spPr>
        <p:txBody>
          <a:bodyPr/>
          <a:lstStyle/>
          <a:p>
            <a:pPr eaLnBrk="1" hangingPunct="1"/>
            <a:r>
              <a:rPr lang="en-US" smtClean="0"/>
              <a:t>Intervals and Level of Confidence</a:t>
            </a:r>
          </a:p>
        </p:txBody>
      </p:sp>
      <p:sp>
        <p:nvSpPr>
          <p:cNvPr id="5139" name="Rectangle 10"/>
          <p:cNvSpPr>
            <a:spLocks noChangeArrowheads="1"/>
          </p:cNvSpPr>
          <p:nvPr/>
        </p:nvSpPr>
        <p:spPr bwMode="auto">
          <a:xfrm>
            <a:off x="3352800" y="6172200"/>
            <a:ext cx="2514600" cy="466725"/>
          </a:xfrm>
          <a:prstGeom prst="rect">
            <a:avLst/>
          </a:prstGeom>
          <a:solidFill>
            <a:srgbClr val="C7DAF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/>
              <a:t>Confidence Intervals</a:t>
            </a:r>
            <a:r>
              <a:rPr lang="en-US"/>
              <a:t> </a:t>
            </a:r>
          </a:p>
        </p:txBody>
      </p:sp>
      <p:sp>
        <p:nvSpPr>
          <p:cNvPr id="5140" name="Line 11"/>
          <p:cNvSpPr>
            <a:spLocks noChangeShapeType="1"/>
          </p:cNvSpPr>
          <p:nvPr/>
        </p:nvSpPr>
        <p:spPr bwMode="auto">
          <a:xfrm>
            <a:off x="4570413" y="1908175"/>
            <a:ext cx="0" cy="1238250"/>
          </a:xfrm>
          <a:prstGeom prst="line">
            <a:avLst/>
          </a:prstGeom>
          <a:noFill/>
          <a:ln w="19050" cap="rnd">
            <a:solidFill>
              <a:srgbClr val="006666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1" name="Rectangle 12"/>
          <p:cNvSpPr>
            <a:spLocks noChangeArrowheads="1"/>
          </p:cNvSpPr>
          <p:nvPr/>
        </p:nvSpPr>
        <p:spPr bwMode="auto">
          <a:xfrm>
            <a:off x="304800" y="3276600"/>
            <a:ext cx="2127250" cy="2763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</a:pPr>
            <a:r>
              <a:rPr lang="en-US" sz="2800"/>
              <a:t>Intervals extend from</a:t>
            </a:r>
            <a:br>
              <a:rPr lang="en-US" sz="2800"/>
            </a:br>
            <a:r>
              <a:rPr lang="en-US" sz="2800"/>
              <a:t/>
            </a:r>
            <a:br>
              <a:rPr lang="en-US" sz="2800"/>
            </a:br>
            <a:endParaRPr lang="en-US" sz="2800"/>
          </a:p>
          <a:p>
            <a:pPr eaLnBrk="0" hangingPunct="0">
              <a:lnSpc>
                <a:spcPct val="85000"/>
              </a:lnSpc>
              <a:spcBef>
                <a:spcPct val="50000"/>
              </a:spcBef>
            </a:pPr>
            <a:r>
              <a:rPr lang="en-US"/>
              <a:t>    to    </a:t>
            </a:r>
            <a:r>
              <a:rPr lang="en-US" sz="2800"/>
              <a:t/>
            </a:r>
            <a:br>
              <a:rPr lang="en-US" sz="2800"/>
            </a:br>
            <a:r>
              <a:rPr lang="en-US" sz="2800"/>
              <a:t/>
            </a:r>
            <a:br>
              <a:rPr lang="en-US" sz="2800"/>
            </a:br>
            <a:endParaRPr lang="en-US" sz="2800"/>
          </a:p>
        </p:txBody>
      </p:sp>
      <p:sp>
        <p:nvSpPr>
          <p:cNvPr id="5142" name="Rectangle 13"/>
          <p:cNvSpPr>
            <a:spLocks noChangeArrowheads="1"/>
          </p:cNvSpPr>
          <p:nvPr/>
        </p:nvSpPr>
        <p:spPr bwMode="auto">
          <a:xfrm>
            <a:off x="6746875" y="4064000"/>
            <a:ext cx="2244725" cy="2401888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70000"/>
              </a:spcBef>
            </a:pPr>
            <a:r>
              <a:rPr lang="en-US"/>
              <a:t>(1-</a:t>
            </a:r>
            <a:r>
              <a:rPr lang="en-US">
                <a:sym typeface="Symbol" pitchFamily="18" charset="2"/>
              </a:rPr>
              <a:t></a:t>
            </a:r>
            <a:r>
              <a:rPr lang="en-US">
                <a:sym typeface="System"/>
              </a:rPr>
              <a:t>)x100%</a:t>
            </a:r>
            <a:r>
              <a:rPr lang="en-US"/>
              <a:t/>
            </a:r>
            <a:br>
              <a:rPr lang="en-US"/>
            </a:br>
            <a:r>
              <a:rPr lang="en-US"/>
              <a:t>of intervals constructed contain </a:t>
            </a:r>
            <a:r>
              <a:rPr lang="el-GR">
                <a:cs typeface="Arial" charset="0"/>
              </a:rPr>
              <a:t>μ</a:t>
            </a:r>
            <a:r>
              <a:rPr lang="en-US"/>
              <a:t>; </a:t>
            </a:r>
          </a:p>
          <a:p>
            <a:pPr eaLnBrk="0" hangingPunct="0">
              <a:spcBef>
                <a:spcPct val="30000"/>
              </a:spcBef>
            </a:pPr>
            <a:r>
              <a:rPr lang="en-US">
                <a:sym typeface="System"/>
              </a:rPr>
              <a:t>(</a:t>
            </a:r>
            <a:r>
              <a:rPr lang="en-US">
                <a:sym typeface="Symbol" pitchFamily="18" charset="2"/>
              </a:rPr>
              <a:t></a:t>
            </a:r>
            <a:r>
              <a:rPr lang="en-US">
                <a:sym typeface="System"/>
              </a:rPr>
              <a:t>)x100%</a:t>
            </a:r>
            <a:r>
              <a:rPr lang="en-US"/>
              <a:t> do not.</a:t>
            </a:r>
          </a:p>
        </p:txBody>
      </p:sp>
      <p:sp>
        <p:nvSpPr>
          <p:cNvPr id="5143" name="Line 14"/>
          <p:cNvSpPr>
            <a:spLocks noChangeShapeType="1"/>
          </p:cNvSpPr>
          <p:nvPr/>
        </p:nvSpPr>
        <p:spPr bwMode="auto">
          <a:xfrm>
            <a:off x="4572000" y="3152775"/>
            <a:ext cx="0" cy="1588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4" name="Freeform 15"/>
          <p:cNvSpPr>
            <a:spLocks/>
          </p:cNvSpPr>
          <p:nvPr/>
        </p:nvSpPr>
        <p:spPr bwMode="auto">
          <a:xfrm>
            <a:off x="4572000" y="1905000"/>
            <a:ext cx="2012950" cy="1258888"/>
          </a:xfrm>
          <a:custGeom>
            <a:avLst/>
            <a:gdLst>
              <a:gd name="T0" fmla="*/ 2147483647 w 1268"/>
              <a:gd name="T1" fmla="*/ 1995964722 h 793"/>
              <a:gd name="T2" fmla="*/ 2147483647 w 1268"/>
              <a:gd name="T3" fmla="*/ 1973284107 h 793"/>
              <a:gd name="T4" fmla="*/ 2147483647 w 1268"/>
              <a:gd name="T5" fmla="*/ 1948082543 h 793"/>
              <a:gd name="T6" fmla="*/ 2147483647 w 1268"/>
              <a:gd name="T7" fmla="*/ 1915319715 h 793"/>
              <a:gd name="T8" fmla="*/ 2147483647 w 1268"/>
              <a:gd name="T9" fmla="*/ 1872477848 h 793"/>
              <a:gd name="T10" fmla="*/ 2147483647 w 1268"/>
              <a:gd name="T11" fmla="*/ 1809473143 h 793"/>
              <a:gd name="T12" fmla="*/ 2016125017 w 1268"/>
              <a:gd name="T13" fmla="*/ 1728828136 h 793"/>
              <a:gd name="T14" fmla="*/ 1675903261 w 1268"/>
              <a:gd name="T15" fmla="*/ 1494453980 h 793"/>
              <a:gd name="T16" fmla="*/ 1340723006 w 1268"/>
              <a:gd name="T17" fmla="*/ 1169353001 h 793"/>
              <a:gd name="T18" fmla="*/ 1005541560 w 1268"/>
              <a:gd name="T19" fmla="*/ 781248706 h 793"/>
              <a:gd name="T20" fmla="*/ 841732260 w 1268"/>
              <a:gd name="T21" fmla="*/ 579636188 h 793"/>
              <a:gd name="T22" fmla="*/ 670361503 w 1268"/>
              <a:gd name="T23" fmla="*/ 393144509 h 793"/>
              <a:gd name="T24" fmla="*/ 501510305 w 1268"/>
              <a:gd name="T25" fmla="*/ 234375445 h 793"/>
              <a:gd name="T26" fmla="*/ 335181545 w 1268"/>
              <a:gd name="T27" fmla="*/ 105846622 h 793"/>
              <a:gd name="T28" fmla="*/ 166330298 w 1268"/>
              <a:gd name="T29" fmla="*/ 25201571 h 793"/>
              <a:gd name="T30" fmla="*/ 0 w 1268"/>
              <a:gd name="T31" fmla="*/ 0 h 79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268"/>
              <a:gd name="T49" fmla="*/ 0 h 793"/>
              <a:gd name="T50" fmla="*/ 1268 w 1268"/>
              <a:gd name="T51" fmla="*/ 793 h 79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268" h="793">
                <a:moveTo>
                  <a:pt x="1267" y="792"/>
                </a:moveTo>
                <a:lnTo>
                  <a:pt x="1134" y="783"/>
                </a:lnTo>
                <a:lnTo>
                  <a:pt x="1066" y="773"/>
                </a:lnTo>
                <a:lnTo>
                  <a:pt x="999" y="760"/>
                </a:lnTo>
                <a:lnTo>
                  <a:pt x="933" y="743"/>
                </a:lnTo>
                <a:lnTo>
                  <a:pt x="866" y="718"/>
                </a:lnTo>
                <a:lnTo>
                  <a:pt x="800" y="686"/>
                </a:lnTo>
                <a:lnTo>
                  <a:pt x="665" y="593"/>
                </a:lnTo>
                <a:lnTo>
                  <a:pt x="532" y="464"/>
                </a:lnTo>
                <a:lnTo>
                  <a:pt x="399" y="310"/>
                </a:lnTo>
                <a:lnTo>
                  <a:pt x="334" y="230"/>
                </a:lnTo>
                <a:lnTo>
                  <a:pt x="266" y="156"/>
                </a:lnTo>
                <a:lnTo>
                  <a:pt x="199" y="93"/>
                </a:lnTo>
                <a:lnTo>
                  <a:pt x="133" y="42"/>
                </a:lnTo>
                <a:lnTo>
                  <a:pt x="66" y="10"/>
                </a:lnTo>
                <a:lnTo>
                  <a:pt x="0" y="0"/>
                </a:lnTo>
              </a:path>
            </a:pathLst>
          </a:custGeom>
          <a:noFill/>
          <a:ln w="50800" cap="rnd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45" name="Freeform 16"/>
          <p:cNvSpPr>
            <a:spLocks/>
          </p:cNvSpPr>
          <p:nvPr/>
        </p:nvSpPr>
        <p:spPr bwMode="auto">
          <a:xfrm>
            <a:off x="2589213" y="1908175"/>
            <a:ext cx="2012950" cy="1258888"/>
          </a:xfrm>
          <a:custGeom>
            <a:avLst/>
            <a:gdLst>
              <a:gd name="T0" fmla="*/ 0 w 1268"/>
              <a:gd name="T1" fmla="*/ 1995964722 h 793"/>
              <a:gd name="T2" fmla="*/ 335181545 w 1268"/>
              <a:gd name="T3" fmla="*/ 1973284107 h 793"/>
              <a:gd name="T4" fmla="*/ 501510305 w 1268"/>
              <a:gd name="T5" fmla="*/ 1948082543 h 793"/>
              <a:gd name="T6" fmla="*/ 670361503 w 1268"/>
              <a:gd name="T7" fmla="*/ 1915319715 h 793"/>
              <a:gd name="T8" fmla="*/ 836691950 w 1268"/>
              <a:gd name="T9" fmla="*/ 1872477848 h 793"/>
              <a:gd name="T10" fmla="*/ 1005541560 w 1268"/>
              <a:gd name="T11" fmla="*/ 1809473143 h 793"/>
              <a:gd name="T12" fmla="*/ 1176912119 w 1268"/>
              <a:gd name="T13" fmla="*/ 1728828136 h 793"/>
              <a:gd name="T14" fmla="*/ 1512093565 w 1268"/>
              <a:gd name="T15" fmla="*/ 1494453980 h 793"/>
              <a:gd name="T16" fmla="*/ 1847273820 w 1268"/>
              <a:gd name="T17" fmla="*/ 1169353001 h 793"/>
              <a:gd name="T18" fmla="*/ 2147483647 w 1268"/>
              <a:gd name="T19" fmla="*/ 781248706 h 793"/>
              <a:gd name="T20" fmla="*/ 2147483647 w 1268"/>
              <a:gd name="T21" fmla="*/ 579636188 h 793"/>
              <a:gd name="T22" fmla="*/ 2147483647 w 1268"/>
              <a:gd name="T23" fmla="*/ 393144509 h 793"/>
              <a:gd name="T24" fmla="*/ 2147483647 w 1268"/>
              <a:gd name="T25" fmla="*/ 234375445 h 793"/>
              <a:gd name="T26" fmla="*/ 2147483647 w 1268"/>
              <a:gd name="T27" fmla="*/ 105846622 h 793"/>
              <a:gd name="T28" fmla="*/ 2147483647 w 1268"/>
              <a:gd name="T29" fmla="*/ 25201571 h 793"/>
              <a:gd name="T30" fmla="*/ 2147483647 w 1268"/>
              <a:gd name="T31" fmla="*/ 0 h 79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268"/>
              <a:gd name="T49" fmla="*/ 0 h 793"/>
              <a:gd name="T50" fmla="*/ 1268 w 1268"/>
              <a:gd name="T51" fmla="*/ 793 h 79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268" h="793">
                <a:moveTo>
                  <a:pt x="0" y="792"/>
                </a:moveTo>
                <a:lnTo>
                  <a:pt x="133" y="783"/>
                </a:lnTo>
                <a:lnTo>
                  <a:pt x="199" y="773"/>
                </a:lnTo>
                <a:lnTo>
                  <a:pt x="266" y="760"/>
                </a:lnTo>
                <a:lnTo>
                  <a:pt x="332" y="743"/>
                </a:lnTo>
                <a:lnTo>
                  <a:pt x="399" y="718"/>
                </a:lnTo>
                <a:lnTo>
                  <a:pt x="467" y="686"/>
                </a:lnTo>
                <a:lnTo>
                  <a:pt x="600" y="593"/>
                </a:lnTo>
                <a:lnTo>
                  <a:pt x="733" y="464"/>
                </a:lnTo>
                <a:lnTo>
                  <a:pt x="866" y="310"/>
                </a:lnTo>
                <a:lnTo>
                  <a:pt x="933" y="230"/>
                </a:lnTo>
                <a:lnTo>
                  <a:pt x="999" y="156"/>
                </a:lnTo>
                <a:lnTo>
                  <a:pt x="1066" y="93"/>
                </a:lnTo>
                <a:lnTo>
                  <a:pt x="1132" y="42"/>
                </a:lnTo>
                <a:lnTo>
                  <a:pt x="1199" y="10"/>
                </a:lnTo>
                <a:lnTo>
                  <a:pt x="1267" y="0"/>
                </a:lnTo>
              </a:path>
            </a:pathLst>
          </a:custGeom>
          <a:noFill/>
          <a:ln w="50800" cap="rnd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46" name="Line 17"/>
          <p:cNvSpPr>
            <a:spLocks noChangeShapeType="1"/>
          </p:cNvSpPr>
          <p:nvPr/>
        </p:nvSpPr>
        <p:spPr bwMode="auto">
          <a:xfrm>
            <a:off x="2513013" y="3213100"/>
            <a:ext cx="419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7" name="Line 18"/>
          <p:cNvSpPr>
            <a:spLocks noChangeShapeType="1"/>
          </p:cNvSpPr>
          <p:nvPr/>
        </p:nvSpPr>
        <p:spPr bwMode="auto">
          <a:xfrm>
            <a:off x="2663825" y="2681288"/>
            <a:ext cx="1588" cy="1587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8" name="Rectangle 19"/>
          <p:cNvSpPr>
            <a:spLocks noChangeArrowheads="1"/>
          </p:cNvSpPr>
          <p:nvPr/>
        </p:nvSpPr>
        <p:spPr bwMode="auto">
          <a:xfrm>
            <a:off x="1371600" y="1447800"/>
            <a:ext cx="6570663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Sampling Distribution of the Mean</a:t>
            </a:r>
          </a:p>
        </p:txBody>
      </p:sp>
      <p:sp>
        <p:nvSpPr>
          <p:cNvPr id="5149" name="Freeform 20"/>
          <p:cNvSpPr>
            <a:spLocks/>
          </p:cNvSpPr>
          <p:nvPr/>
        </p:nvSpPr>
        <p:spPr bwMode="auto">
          <a:xfrm>
            <a:off x="5715000" y="4114800"/>
            <a:ext cx="304800" cy="1828800"/>
          </a:xfrm>
          <a:custGeom>
            <a:avLst/>
            <a:gdLst>
              <a:gd name="T0" fmla="*/ 0 w 432"/>
              <a:gd name="T1" fmla="*/ 0 h 1007"/>
              <a:gd name="T2" fmla="*/ 42313577 w 432"/>
              <a:gd name="T3" fmla="*/ 16490077 h 1007"/>
              <a:gd name="T4" fmla="*/ 74671062 w 432"/>
              <a:gd name="T5" fmla="*/ 75857980 h 1007"/>
              <a:gd name="T6" fmla="*/ 87614475 w 432"/>
              <a:gd name="T7" fmla="*/ 112137949 h 1007"/>
              <a:gd name="T8" fmla="*/ 97570589 w 432"/>
              <a:gd name="T9" fmla="*/ 148417946 h 1007"/>
              <a:gd name="T10" fmla="*/ 104041942 w 432"/>
              <a:gd name="T11" fmla="*/ 204485999 h 1007"/>
              <a:gd name="T12" fmla="*/ 107526680 w 432"/>
              <a:gd name="T13" fmla="*/ 260555924 h 1007"/>
              <a:gd name="T14" fmla="*/ 107526680 w 432"/>
              <a:gd name="T15" fmla="*/ 1368741601 h 1007"/>
              <a:gd name="T16" fmla="*/ 110513296 w 432"/>
              <a:gd name="T17" fmla="*/ 1424811469 h 1007"/>
              <a:gd name="T18" fmla="*/ 116985355 w 432"/>
              <a:gd name="T19" fmla="*/ 1480879521 h 1007"/>
              <a:gd name="T20" fmla="*/ 126941447 w 432"/>
              <a:gd name="T21" fmla="*/ 1517159490 h 1007"/>
              <a:gd name="T22" fmla="*/ 139884155 w 432"/>
              <a:gd name="T23" fmla="*/ 1573229359 h 1007"/>
              <a:gd name="T24" fmla="*/ 172241629 w 432"/>
              <a:gd name="T25" fmla="*/ 1629297411 h 1007"/>
              <a:gd name="T26" fmla="*/ 214555239 w 432"/>
              <a:gd name="T27" fmla="*/ 1649087311 h 1007"/>
              <a:gd name="T28" fmla="*/ 172241629 w 432"/>
              <a:gd name="T29" fmla="*/ 1668875394 h 1007"/>
              <a:gd name="T30" fmla="*/ 139884155 w 432"/>
              <a:gd name="T31" fmla="*/ 1741435332 h 1007"/>
              <a:gd name="T32" fmla="*/ 126941447 w 432"/>
              <a:gd name="T33" fmla="*/ 1781013315 h 1007"/>
              <a:gd name="T34" fmla="*/ 116985355 w 432"/>
              <a:gd name="T35" fmla="*/ 1817293284 h 1007"/>
              <a:gd name="T36" fmla="*/ 110513296 w 432"/>
              <a:gd name="T37" fmla="*/ 1873363152 h 1007"/>
              <a:gd name="T38" fmla="*/ 107526680 w 432"/>
              <a:gd name="T39" fmla="*/ 1929431659 h 1007"/>
              <a:gd name="T40" fmla="*/ 107526680 w 432"/>
              <a:gd name="T41" fmla="*/ 2147483647 h 1007"/>
              <a:gd name="T42" fmla="*/ 104041942 w 432"/>
              <a:gd name="T43" fmla="*/ 2147483647 h 1007"/>
              <a:gd name="T44" fmla="*/ 97570589 w 432"/>
              <a:gd name="T45" fmla="*/ 2147483647 h 1007"/>
              <a:gd name="T46" fmla="*/ 87614475 w 432"/>
              <a:gd name="T47" fmla="*/ 2147483647 h 1007"/>
              <a:gd name="T48" fmla="*/ 74671062 w 432"/>
              <a:gd name="T49" fmla="*/ 2147483647 h 1007"/>
              <a:gd name="T50" fmla="*/ 42313577 w 432"/>
              <a:gd name="T51" fmla="*/ 2147483647 h 1007"/>
              <a:gd name="T52" fmla="*/ 0 w 432"/>
              <a:gd name="T53" fmla="*/ 2147483647 h 100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432"/>
              <a:gd name="T82" fmla="*/ 0 h 1007"/>
              <a:gd name="T83" fmla="*/ 432 w 432"/>
              <a:gd name="T84" fmla="*/ 1007 h 100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432" h="1007">
                <a:moveTo>
                  <a:pt x="0" y="0"/>
                </a:moveTo>
                <a:lnTo>
                  <a:pt x="85" y="5"/>
                </a:lnTo>
                <a:lnTo>
                  <a:pt x="150" y="23"/>
                </a:lnTo>
                <a:lnTo>
                  <a:pt x="176" y="34"/>
                </a:lnTo>
                <a:lnTo>
                  <a:pt x="196" y="45"/>
                </a:lnTo>
                <a:lnTo>
                  <a:pt x="209" y="62"/>
                </a:lnTo>
                <a:lnTo>
                  <a:pt x="216" y="79"/>
                </a:lnTo>
                <a:lnTo>
                  <a:pt x="216" y="415"/>
                </a:lnTo>
                <a:lnTo>
                  <a:pt x="222" y="432"/>
                </a:lnTo>
                <a:lnTo>
                  <a:pt x="235" y="449"/>
                </a:lnTo>
                <a:lnTo>
                  <a:pt x="255" y="460"/>
                </a:lnTo>
                <a:lnTo>
                  <a:pt x="281" y="477"/>
                </a:lnTo>
                <a:lnTo>
                  <a:pt x="346" y="494"/>
                </a:lnTo>
                <a:lnTo>
                  <a:pt x="431" y="500"/>
                </a:lnTo>
                <a:lnTo>
                  <a:pt x="346" y="506"/>
                </a:lnTo>
                <a:lnTo>
                  <a:pt x="281" y="528"/>
                </a:lnTo>
                <a:lnTo>
                  <a:pt x="255" y="540"/>
                </a:lnTo>
                <a:lnTo>
                  <a:pt x="235" y="551"/>
                </a:lnTo>
                <a:lnTo>
                  <a:pt x="222" y="568"/>
                </a:lnTo>
                <a:lnTo>
                  <a:pt x="216" y="585"/>
                </a:lnTo>
                <a:lnTo>
                  <a:pt x="216" y="921"/>
                </a:lnTo>
                <a:lnTo>
                  <a:pt x="209" y="938"/>
                </a:lnTo>
                <a:lnTo>
                  <a:pt x="196" y="955"/>
                </a:lnTo>
                <a:lnTo>
                  <a:pt x="176" y="966"/>
                </a:lnTo>
                <a:lnTo>
                  <a:pt x="150" y="983"/>
                </a:lnTo>
                <a:lnTo>
                  <a:pt x="85" y="1000"/>
                </a:lnTo>
                <a:lnTo>
                  <a:pt x="0" y="1006"/>
                </a:lnTo>
              </a:path>
            </a:pathLst>
          </a:custGeom>
          <a:noFill/>
          <a:ln w="28575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50" name="Line 22"/>
          <p:cNvSpPr>
            <a:spLocks noChangeShapeType="1"/>
          </p:cNvSpPr>
          <p:nvPr/>
        </p:nvSpPr>
        <p:spPr bwMode="auto">
          <a:xfrm flipH="1">
            <a:off x="5637213" y="2743200"/>
            <a:ext cx="382587" cy="241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51" name="Line 23"/>
          <p:cNvSpPr>
            <a:spLocks noChangeShapeType="1"/>
          </p:cNvSpPr>
          <p:nvPr/>
        </p:nvSpPr>
        <p:spPr bwMode="auto">
          <a:xfrm>
            <a:off x="3200400" y="2743200"/>
            <a:ext cx="379413" cy="241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3" name="Object 30"/>
          <p:cNvGraphicFramePr>
            <a:graphicFrameLocks noChangeAspect="1"/>
          </p:cNvGraphicFramePr>
          <p:nvPr/>
        </p:nvGraphicFramePr>
        <p:xfrm>
          <a:off x="293688" y="4127500"/>
          <a:ext cx="1928812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77" name="Equation" r:id="rId6" imgW="888614" imgH="406224" progId="Equation.3">
                  <p:embed/>
                </p:oleObj>
              </mc:Choice>
              <mc:Fallback>
                <p:oleObj name="Equation" r:id="rId6" imgW="888614" imgH="406224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4127500"/>
                        <a:ext cx="1928812" cy="884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31"/>
          <p:cNvGraphicFramePr>
            <a:graphicFrameLocks noChangeAspect="1"/>
          </p:cNvGraphicFramePr>
          <p:nvPr/>
        </p:nvGraphicFramePr>
        <p:xfrm>
          <a:off x="279400" y="5272088"/>
          <a:ext cx="195738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78" name="Equation" r:id="rId8" imgW="901309" imgH="406224" progId="Equation.3">
                  <p:embed/>
                </p:oleObj>
              </mc:Choice>
              <mc:Fallback>
                <p:oleObj name="Equation" r:id="rId8" imgW="901309" imgH="406224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" y="5272088"/>
                        <a:ext cx="1957388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2" name="Line 32"/>
          <p:cNvSpPr>
            <a:spLocks noChangeShapeType="1"/>
          </p:cNvSpPr>
          <p:nvPr/>
        </p:nvSpPr>
        <p:spPr bwMode="auto">
          <a:xfrm>
            <a:off x="2438400" y="4648200"/>
            <a:ext cx="3048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53" name="Text Box 33"/>
          <p:cNvSpPr txBox="1">
            <a:spLocks noChangeArrowheads="1"/>
          </p:cNvSpPr>
          <p:nvPr/>
        </p:nvSpPr>
        <p:spPr bwMode="auto">
          <a:xfrm>
            <a:off x="6704013" y="2984500"/>
            <a:ext cx="457200" cy="5191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/>
              <a:t>x</a:t>
            </a:r>
          </a:p>
        </p:txBody>
      </p:sp>
      <p:sp>
        <p:nvSpPr>
          <p:cNvPr id="5154" name="Line 34"/>
          <p:cNvSpPr>
            <a:spLocks noChangeShapeType="1"/>
          </p:cNvSpPr>
          <p:nvPr/>
        </p:nvSpPr>
        <p:spPr bwMode="auto">
          <a:xfrm>
            <a:off x="6856413" y="3136900"/>
            <a:ext cx="1524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55" name="Line 21"/>
          <p:cNvSpPr>
            <a:spLocks noChangeShapeType="1"/>
          </p:cNvSpPr>
          <p:nvPr/>
        </p:nvSpPr>
        <p:spPr bwMode="auto">
          <a:xfrm>
            <a:off x="3725863" y="4572000"/>
            <a:ext cx="1295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56" name="Line 25"/>
          <p:cNvSpPr>
            <a:spLocks noChangeShapeType="1"/>
          </p:cNvSpPr>
          <p:nvPr/>
        </p:nvSpPr>
        <p:spPr bwMode="auto">
          <a:xfrm>
            <a:off x="3048000" y="5715000"/>
            <a:ext cx="1295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57" name="Line 26"/>
          <p:cNvSpPr>
            <a:spLocks noChangeShapeType="1"/>
          </p:cNvSpPr>
          <p:nvPr/>
        </p:nvSpPr>
        <p:spPr bwMode="auto">
          <a:xfrm>
            <a:off x="4343400" y="5943600"/>
            <a:ext cx="1295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58" name="Line 27"/>
          <p:cNvSpPr>
            <a:spLocks noChangeShapeType="1"/>
          </p:cNvSpPr>
          <p:nvPr/>
        </p:nvSpPr>
        <p:spPr bwMode="auto">
          <a:xfrm>
            <a:off x="3603625" y="4876800"/>
            <a:ext cx="1295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59" name="Line 28"/>
          <p:cNvSpPr>
            <a:spLocks noChangeShapeType="1"/>
          </p:cNvSpPr>
          <p:nvPr/>
        </p:nvSpPr>
        <p:spPr bwMode="auto">
          <a:xfrm>
            <a:off x="4157663" y="5181600"/>
            <a:ext cx="1295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60" name="Line 29"/>
          <p:cNvSpPr>
            <a:spLocks noChangeShapeType="1"/>
          </p:cNvSpPr>
          <p:nvPr/>
        </p:nvSpPr>
        <p:spPr bwMode="auto">
          <a:xfrm>
            <a:off x="3973513" y="5486400"/>
            <a:ext cx="1295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61" name="Line 35"/>
          <p:cNvSpPr>
            <a:spLocks noChangeShapeType="1"/>
          </p:cNvSpPr>
          <p:nvPr/>
        </p:nvSpPr>
        <p:spPr bwMode="auto">
          <a:xfrm>
            <a:off x="4205288" y="4114800"/>
            <a:ext cx="1295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572000" y="3689350"/>
            <a:ext cx="533400" cy="366713"/>
            <a:chOff x="4724400" y="3733800"/>
            <a:chExt cx="533400" cy="366713"/>
          </a:xfrm>
        </p:grpSpPr>
        <p:sp>
          <p:nvSpPr>
            <p:cNvPr id="5176" name="Text Box 36"/>
            <p:cNvSpPr txBox="1">
              <a:spLocks noChangeArrowheads="1"/>
            </p:cNvSpPr>
            <p:nvPr/>
          </p:nvSpPr>
          <p:spPr bwMode="auto">
            <a:xfrm>
              <a:off x="4724400" y="3733800"/>
              <a:ext cx="533400" cy="36671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/>
                <a:t>x</a:t>
              </a:r>
              <a:r>
                <a:rPr lang="en-US" sz="1800" baseline="-25000"/>
                <a:t>1</a:t>
              </a:r>
            </a:p>
          </p:txBody>
        </p:sp>
        <p:sp>
          <p:nvSpPr>
            <p:cNvPr id="5177" name="Line 37"/>
            <p:cNvSpPr>
              <a:spLocks noChangeShapeType="1"/>
            </p:cNvSpPr>
            <p:nvPr/>
          </p:nvSpPr>
          <p:spPr bwMode="auto">
            <a:xfrm>
              <a:off x="4876800" y="3810000"/>
              <a:ext cx="152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4135438" y="4011613"/>
            <a:ext cx="890587" cy="519112"/>
            <a:chOff x="4038600" y="4038600"/>
            <a:chExt cx="890814" cy="519113"/>
          </a:xfrm>
        </p:grpSpPr>
        <p:sp>
          <p:nvSpPr>
            <p:cNvPr id="5173" name="Oval 38"/>
            <p:cNvSpPr>
              <a:spLocks noChangeArrowheads="1"/>
            </p:cNvSpPr>
            <p:nvPr/>
          </p:nvSpPr>
          <p:spPr bwMode="auto">
            <a:xfrm>
              <a:off x="4777014" y="4038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74" name="Text Box 39"/>
            <p:cNvSpPr txBox="1">
              <a:spLocks noChangeArrowheads="1"/>
            </p:cNvSpPr>
            <p:nvPr/>
          </p:nvSpPr>
          <p:spPr bwMode="auto">
            <a:xfrm>
              <a:off x="4038600" y="4191000"/>
              <a:ext cx="533400" cy="36671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/>
                <a:t>x</a:t>
              </a:r>
              <a:r>
                <a:rPr lang="en-US" sz="1800" baseline="-25000"/>
                <a:t>2</a:t>
              </a:r>
            </a:p>
          </p:txBody>
        </p:sp>
        <p:sp>
          <p:nvSpPr>
            <p:cNvPr id="5175" name="Line 40"/>
            <p:cNvSpPr>
              <a:spLocks noChangeShapeType="1"/>
            </p:cNvSpPr>
            <p:nvPr/>
          </p:nvSpPr>
          <p:spPr bwMode="auto">
            <a:xfrm>
              <a:off x="4185136" y="4284784"/>
              <a:ext cx="152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64" name="Oval 41"/>
          <p:cNvSpPr>
            <a:spLocks noChangeArrowheads="1"/>
          </p:cNvSpPr>
          <p:nvPr/>
        </p:nvSpPr>
        <p:spPr bwMode="auto">
          <a:xfrm>
            <a:off x="4297363" y="44958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165" name="Oval 42"/>
          <p:cNvSpPr>
            <a:spLocks noChangeArrowheads="1"/>
          </p:cNvSpPr>
          <p:nvPr/>
        </p:nvSpPr>
        <p:spPr bwMode="auto">
          <a:xfrm>
            <a:off x="4175125" y="48006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166" name="Oval 43"/>
          <p:cNvSpPr>
            <a:spLocks noChangeArrowheads="1"/>
          </p:cNvSpPr>
          <p:nvPr/>
        </p:nvSpPr>
        <p:spPr bwMode="auto">
          <a:xfrm>
            <a:off x="4729163" y="51054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167" name="Oval 44"/>
          <p:cNvSpPr>
            <a:spLocks noChangeArrowheads="1"/>
          </p:cNvSpPr>
          <p:nvPr/>
        </p:nvSpPr>
        <p:spPr bwMode="auto">
          <a:xfrm>
            <a:off x="4545013" y="54102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168" name="Oval 45"/>
          <p:cNvSpPr>
            <a:spLocks noChangeArrowheads="1"/>
          </p:cNvSpPr>
          <p:nvPr/>
        </p:nvSpPr>
        <p:spPr bwMode="auto">
          <a:xfrm>
            <a:off x="3619500" y="56388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169" name="Oval 46"/>
          <p:cNvSpPr>
            <a:spLocks noChangeArrowheads="1"/>
          </p:cNvSpPr>
          <p:nvPr/>
        </p:nvSpPr>
        <p:spPr bwMode="auto">
          <a:xfrm>
            <a:off x="4914900" y="58674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5125" name="Object 47"/>
          <p:cNvGraphicFramePr>
            <a:graphicFrameLocks noChangeAspect="1"/>
          </p:cNvGraphicFramePr>
          <p:nvPr/>
        </p:nvGraphicFramePr>
        <p:xfrm>
          <a:off x="2667000" y="2514600"/>
          <a:ext cx="533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79" name="Equation" r:id="rId10" imgW="266353" imgH="177569" progId="Equation.3">
                  <p:embed/>
                </p:oleObj>
              </mc:Choice>
              <mc:Fallback>
                <p:oleObj name="Equation" r:id="rId10" imgW="266353" imgH="177569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514600"/>
                        <a:ext cx="5334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48"/>
          <p:cNvGraphicFramePr>
            <a:graphicFrameLocks noChangeAspect="1"/>
          </p:cNvGraphicFramePr>
          <p:nvPr/>
        </p:nvGraphicFramePr>
        <p:xfrm>
          <a:off x="6019800" y="2514600"/>
          <a:ext cx="533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80" name="Equation" r:id="rId12" imgW="266353" imgH="177569" progId="Equation.3">
                  <p:embed/>
                </p:oleObj>
              </mc:Choice>
              <mc:Fallback>
                <p:oleObj name="Equation" r:id="rId12" imgW="266353" imgH="177569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514600"/>
                        <a:ext cx="5334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49"/>
          <p:cNvGraphicFramePr>
            <a:graphicFrameLocks noChangeAspect="1"/>
          </p:cNvGraphicFramePr>
          <p:nvPr/>
        </p:nvGraphicFramePr>
        <p:xfrm>
          <a:off x="4267200" y="2438400"/>
          <a:ext cx="685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81" name="Equation" r:id="rId13" imgW="342603" imgH="177646" progId="Equation.3">
                  <p:embed/>
                </p:oleObj>
              </mc:Choice>
              <mc:Fallback>
                <p:oleObj name="Equation" r:id="rId13" imgW="342603" imgH="177646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438400"/>
                        <a:ext cx="6858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1" name="Line 32"/>
          <p:cNvSpPr>
            <a:spLocks noChangeShapeType="1"/>
          </p:cNvSpPr>
          <p:nvPr/>
        </p:nvSpPr>
        <p:spPr bwMode="auto">
          <a:xfrm flipH="1" flipV="1">
            <a:off x="6096000" y="5029200"/>
            <a:ext cx="685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72" name="Freeform 20"/>
          <p:cNvSpPr>
            <a:spLocks/>
          </p:cNvSpPr>
          <p:nvPr/>
        </p:nvSpPr>
        <p:spPr bwMode="auto">
          <a:xfrm rot="10800000">
            <a:off x="2819400" y="4114800"/>
            <a:ext cx="304800" cy="1828800"/>
          </a:xfrm>
          <a:custGeom>
            <a:avLst/>
            <a:gdLst>
              <a:gd name="T0" fmla="*/ 0 w 432"/>
              <a:gd name="T1" fmla="*/ 0 h 1007"/>
              <a:gd name="T2" fmla="*/ 42313577 w 432"/>
              <a:gd name="T3" fmla="*/ 16490077 h 1007"/>
              <a:gd name="T4" fmla="*/ 74671062 w 432"/>
              <a:gd name="T5" fmla="*/ 75857980 h 1007"/>
              <a:gd name="T6" fmla="*/ 87614475 w 432"/>
              <a:gd name="T7" fmla="*/ 112137949 h 1007"/>
              <a:gd name="T8" fmla="*/ 97570589 w 432"/>
              <a:gd name="T9" fmla="*/ 148417946 h 1007"/>
              <a:gd name="T10" fmla="*/ 104041942 w 432"/>
              <a:gd name="T11" fmla="*/ 204485999 h 1007"/>
              <a:gd name="T12" fmla="*/ 107526680 w 432"/>
              <a:gd name="T13" fmla="*/ 260555924 h 1007"/>
              <a:gd name="T14" fmla="*/ 107526680 w 432"/>
              <a:gd name="T15" fmla="*/ 1368741601 h 1007"/>
              <a:gd name="T16" fmla="*/ 110513296 w 432"/>
              <a:gd name="T17" fmla="*/ 1424811469 h 1007"/>
              <a:gd name="T18" fmla="*/ 116985355 w 432"/>
              <a:gd name="T19" fmla="*/ 1480879521 h 1007"/>
              <a:gd name="T20" fmla="*/ 126941447 w 432"/>
              <a:gd name="T21" fmla="*/ 1517159490 h 1007"/>
              <a:gd name="T22" fmla="*/ 139884155 w 432"/>
              <a:gd name="T23" fmla="*/ 1573229359 h 1007"/>
              <a:gd name="T24" fmla="*/ 172241629 w 432"/>
              <a:gd name="T25" fmla="*/ 1629297411 h 1007"/>
              <a:gd name="T26" fmla="*/ 214555239 w 432"/>
              <a:gd name="T27" fmla="*/ 1649087311 h 1007"/>
              <a:gd name="T28" fmla="*/ 172241629 w 432"/>
              <a:gd name="T29" fmla="*/ 1668875394 h 1007"/>
              <a:gd name="T30" fmla="*/ 139884155 w 432"/>
              <a:gd name="T31" fmla="*/ 1741435332 h 1007"/>
              <a:gd name="T32" fmla="*/ 126941447 w 432"/>
              <a:gd name="T33" fmla="*/ 1781013315 h 1007"/>
              <a:gd name="T34" fmla="*/ 116985355 w 432"/>
              <a:gd name="T35" fmla="*/ 1817293284 h 1007"/>
              <a:gd name="T36" fmla="*/ 110513296 w 432"/>
              <a:gd name="T37" fmla="*/ 1873363152 h 1007"/>
              <a:gd name="T38" fmla="*/ 107526680 w 432"/>
              <a:gd name="T39" fmla="*/ 1929431659 h 1007"/>
              <a:gd name="T40" fmla="*/ 107526680 w 432"/>
              <a:gd name="T41" fmla="*/ 2147483647 h 1007"/>
              <a:gd name="T42" fmla="*/ 104041942 w 432"/>
              <a:gd name="T43" fmla="*/ 2147483647 h 1007"/>
              <a:gd name="T44" fmla="*/ 97570589 w 432"/>
              <a:gd name="T45" fmla="*/ 2147483647 h 1007"/>
              <a:gd name="T46" fmla="*/ 87614475 w 432"/>
              <a:gd name="T47" fmla="*/ 2147483647 h 1007"/>
              <a:gd name="T48" fmla="*/ 74671062 w 432"/>
              <a:gd name="T49" fmla="*/ 2147483647 h 1007"/>
              <a:gd name="T50" fmla="*/ 42313577 w 432"/>
              <a:gd name="T51" fmla="*/ 2147483647 h 1007"/>
              <a:gd name="T52" fmla="*/ 0 w 432"/>
              <a:gd name="T53" fmla="*/ 2147483647 h 100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432"/>
              <a:gd name="T82" fmla="*/ 0 h 1007"/>
              <a:gd name="T83" fmla="*/ 432 w 432"/>
              <a:gd name="T84" fmla="*/ 1007 h 100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432" h="1007">
                <a:moveTo>
                  <a:pt x="0" y="0"/>
                </a:moveTo>
                <a:lnTo>
                  <a:pt x="85" y="5"/>
                </a:lnTo>
                <a:lnTo>
                  <a:pt x="150" y="23"/>
                </a:lnTo>
                <a:lnTo>
                  <a:pt x="176" y="34"/>
                </a:lnTo>
                <a:lnTo>
                  <a:pt x="196" y="45"/>
                </a:lnTo>
                <a:lnTo>
                  <a:pt x="209" y="62"/>
                </a:lnTo>
                <a:lnTo>
                  <a:pt x="216" y="79"/>
                </a:lnTo>
                <a:lnTo>
                  <a:pt x="216" y="415"/>
                </a:lnTo>
                <a:lnTo>
                  <a:pt x="222" y="432"/>
                </a:lnTo>
                <a:lnTo>
                  <a:pt x="235" y="449"/>
                </a:lnTo>
                <a:lnTo>
                  <a:pt x="255" y="460"/>
                </a:lnTo>
                <a:lnTo>
                  <a:pt x="281" y="477"/>
                </a:lnTo>
                <a:lnTo>
                  <a:pt x="346" y="494"/>
                </a:lnTo>
                <a:lnTo>
                  <a:pt x="431" y="500"/>
                </a:lnTo>
                <a:lnTo>
                  <a:pt x="346" y="506"/>
                </a:lnTo>
                <a:lnTo>
                  <a:pt x="281" y="528"/>
                </a:lnTo>
                <a:lnTo>
                  <a:pt x="255" y="540"/>
                </a:lnTo>
                <a:lnTo>
                  <a:pt x="235" y="551"/>
                </a:lnTo>
                <a:lnTo>
                  <a:pt x="222" y="568"/>
                </a:lnTo>
                <a:lnTo>
                  <a:pt x="216" y="585"/>
                </a:lnTo>
                <a:lnTo>
                  <a:pt x="216" y="921"/>
                </a:lnTo>
                <a:lnTo>
                  <a:pt x="209" y="938"/>
                </a:lnTo>
                <a:lnTo>
                  <a:pt x="196" y="955"/>
                </a:lnTo>
                <a:lnTo>
                  <a:pt x="176" y="966"/>
                </a:lnTo>
                <a:lnTo>
                  <a:pt x="150" y="983"/>
                </a:lnTo>
                <a:lnTo>
                  <a:pt x="85" y="1000"/>
                </a:lnTo>
                <a:lnTo>
                  <a:pt x="0" y="1006"/>
                </a:lnTo>
              </a:path>
            </a:pathLst>
          </a:custGeom>
          <a:noFill/>
          <a:ln w="28575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9" name="投影片編號版面配置區 5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Do You Ever Truly Know </a:t>
            </a:r>
            <a:r>
              <a:rPr lang="el-GR" b="1" dirty="0" smtClean="0">
                <a:cs typeface="Arial" charset="0"/>
              </a:rPr>
              <a:t>σ</a:t>
            </a:r>
            <a:r>
              <a:rPr lang="en-US" b="1" dirty="0" smtClean="0">
                <a:cs typeface="Arial" charset="0"/>
              </a:rPr>
              <a:t>?</a:t>
            </a:r>
            <a:endParaRPr lang="el-GR" b="1" dirty="0" smtClean="0">
              <a:cs typeface="Arial" charset="0"/>
            </a:endParaRP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Probably not!</a:t>
            </a:r>
          </a:p>
          <a:p>
            <a:pPr eaLnBrk="1" hangingPunct="1"/>
            <a:endParaRPr lang="en-US" sz="2400" smtClean="0"/>
          </a:p>
          <a:p>
            <a:pPr eaLnBrk="1" hangingPunct="1"/>
            <a:r>
              <a:rPr lang="en-US" sz="2400" smtClean="0"/>
              <a:t>In virtually all real world business situations, </a:t>
            </a:r>
            <a:r>
              <a:rPr lang="el-GR" sz="2400" smtClean="0">
                <a:cs typeface="Arial" charset="0"/>
              </a:rPr>
              <a:t>σ</a:t>
            </a:r>
            <a:r>
              <a:rPr lang="en-US" sz="2400" smtClean="0">
                <a:cs typeface="Arial" charset="0"/>
              </a:rPr>
              <a:t> is not known.</a:t>
            </a:r>
          </a:p>
          <a:p>
            <a:pPr eaLnBrk="1" hangingPunct="1"/>
            <a:endParaRPr lang="en-US" sz="2400" smtClean="0">
              <a:cs typeface="Arial" charset="0"/>
            </a:endParaRPr>
          </a:p>
          <a:p>
            <a:pPr eaLnBrk="1" hangingPunct="1"/>
            <a:r>
              <a:rPr lang="en-US" sz="2400" smtClean="0"/>
              <a:t>If there is a situation where </a:t>
            </a:r>
            <a:r>
              <a:rPr lang="el-GR" sz="2400" smtClean="0">
                <a:cs typeface="Arial" charset="0"/>
              </a:rPr>
              <a:t>σ</a:t>
            </a:r>
            <a:r>
              <a:rPr lang="en-US" sz="2400" smtClean="0">
                <a:cs typeface="Arial" charset="0"/>
              </a:rPr>
              <a:t> is known, then µ is also known (since to calculate </a:t>
            </a:r>
            <a:r>
              <a:rPr lang="el-GR" sz="2400" smtClean="0">
                <a:cs typeface="Arial" charset="0"/>
              </a:rPr>
              <a:t>σ</a:t>
            </a:r>
            <a:r>
              <a:rPr lang="en-US" sz="2400" smtClean="0">
                <a:cs typeface="Arial" charset="0"/>
              </a:rPr>
              <a:t> you need to know µ.)</a:t>
            </a:r>
          </a:p>
          <a:p>
            <a:pPr eaLnBrk="1" hangingPunct="1"/>
            <a:endParaRPr lang="en-US" sz="2400" smtClean="0">
              <a:cs typeface="Arial" charset="0"/>
            </a:endParaRPr>
          </a:p>
          <a:p>
            <a:pPr eaLnBrk="1" hangingPunct="1"/>
            <a:r>
              <a:rPr lang="en-US" sz="2400" smtClean="0">
                <a:cs typeface="Arial" charset="0"/>
              </a:rPr>
              <a:t>If you truly know µ there would be no need to gather a sample to estimate it.</a:t>
            </a:r>
          </a:p>
          <a:p>
            <a:pPr eaLnBrk="1" hangingPunct="1"/>
            <a:endParaRPr lang="en-US" sz="2400" smtClean="0">
              <a:cs typeface="Arial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793038" cy="114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Confidence Interval for </a:t>
            </a:r>
            <a:r>
              <a:rPr lang="el-GR" dirty="0" smtClean="0">
                <a:cs typeface="Arial" charset="0"/>
              </a:rPr>
              <a:t>μ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l-GR" dirty="0" smtClean="0">
                <a:cs typeface="Arial" charset="0"/>
              </a:rPr>
              <a:t>σ</a:t>
            </a:r>
            <a:r>
              <a:rPr lang="en-US" dirty="0" smtClean="0"/>
              <a:t> Unknown) 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graphicFrame>
        <p:nvGraphicFramePr>
          <p:cNvPr id="167937" name="Object 4"/>
          <p:cNvGraphicFramePr>
            <a:graphicFrameLocks noChangeAspect="1"/>
          </p:cNvGraphicFramePr>
          <p:nvPr/>
        </p:nvGraphicFramePr>
        <p:xfrm>
          <a:off x="6553200" y="1447800"/>
          <a:ext cx="2393950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56" name="Equation" r:id="rId4" imgW="710891" imgH="380835" progId="Equation.3">
                  <p:embed/>
                </p:oleObj>
              </mc:Choice>
              <mc:Fallback>
                <p:oleObj name="Equation" r:id="rId4" imgW="710891" imgH="380835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447800"/>
                        <a:ext cx="2393950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DE0B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群組 6"/>
          <p:cNvGrpSpPr/>
          <p:nvPr/>
        </p:nvGrpSpPr>
        <p:grpSpPr>
          <a:xfrm>
            <a:off x="914400" y="3124200"/>
            <a:ext cx="7391400" cy="3124200"/>
            <a:chOff x="1295400" y="3381375"/>
            <a:chExt cx="6450013" cy="2638425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511675" y="4699000"/>
              <a:ext cx="3014663" cy="1209675"/>
            </a:xfrm>
            <a:custGeom>
              <a:avLst/>
              <a:gdLst>
                <a:gd name="T0" fmla="*/ 2147483647 w 1899"/>
                <a:gd name="T1" fmla="*/ 1917839879 h 762"/>
                <a:gd name="T2" fmla="*/ 2147483647 w 1899"/>
                <a:gd name="T3" fmla="*/ 1897678636 h 762"/>
                <a:gd name="T4" fmla="*/ 2147483647 w 1899"/>
                <a:gd name="T5" fmla="*/ 1874996443 h 762"/>
                <a:gd name="T6" fmla="*/ 2147483647 w 1899"/>
                <a:gd name="T7" fmla="*/ 1844754578 h 762"/>
                <a:gd name="T8" fmla="*/ 2147483647 w 1899"/>
                <a:gd name="T9" fmla="*/ 1796872418 h 762"/>
                <a:gd name="T10" fmla="*/ 2147483647 w 1899"/>
                <a:gd name="T11" fmla="*/ 1738908049 h 762"/>
                <a:gd name="T12" fmla="*/ 2147483647 w 1899"/>
                <a:gd name="T13" fmla="*/ 1660783627 h 762"/>
                <a:gd name="T14" fmla="*/ 2147483647 w 1899"/>
                <a:gd name="T15" fmla="*/ 1439009948 h 762"/>
                <a:gd name="T16" fmla="*/ 2013606247 w 1899"/>
                <a:gd name="T17" fmla="*/ 1123989724 h 762"/>
                <a:gd name="T18" fmla="*/ 1509574647 w 1899"/>
                <a:gd name="T19" fmla="*/ 751006520 h 762"/>
                <a:gd name="T20" fmla="*/ 1260078407 w 1899"/>
                <a:gd name="T21" fmla="*/ 556953757 h 762"/>
                <a:gd name="T22" fmla="*/ 1010583755 w 1899"/>
                <a:gd name="T23" fmla="*/ 380544365 h 762"/>
                <a:gd name="T24" fmla="*/ 753527642 w 1899"/>
                <a:gd name="T25" fmla="*/ 224294727 h 762"/>
                <a:gd name="T26" fmla="*/ 504031402 w 1899"/>
                <a:gd name="T27" fmla="*/ 103327192 h 762"/>
                <a:gd name="T28" fmla="*/ 249496339 w 1899"/>
                <a:gd name="T29" fmla="*/ 25201561 h 762"/>
                <a:gd name="T30" fmla="*/ 0 w 1899"/>
                <a:gd name="T31" fmla="*/ 0 h 76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99"/>
                <a:gd name="T49" fmla="*/ 0 h 762"/>
                <a:gd name="T50" fmla="*/ 1899 w 1899"/>
                <a:gd name="T51" fmla="*/ 762 h 76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99" h="762">
                  <a:moveTo>
                    <a:pt x="1898" y="761"/>
                  </a:moveTo>
                  <a:lnTo>
                    <a:pt x="1700" y="753"/>
                  </a:lnTo>
                  <a:lnTo>
                    <a:pt x="1599" y="744"/>
                  </a:lnTo>
                  <a:lnTo>
                    <a:pt x="1500" y="732"/>
                  </a:lnTo>
                  <a:lnTo>
                    <a:pt x="1400" y="713"/>
                  </a:lnTo>
                  <a:lnTo>
                    <a:pt x="1299" y="690"/>
                  </a:lnTo>
                  <a:lnTo>
                    <a:pt x="1200" y="659"/>
                  </a:lnTo>
                  <a:lnTo>
                    <a:pt x="1000" y="571"/>
                  </a:lnTo>
                  <a:lnTo>
                    <a:pt x="799" y="446"/>
                  </a:lnTo>
                  <a:lnTo>
                    <a:pt x="599" y="298"/>
                  </a:lnTo>
                  <a:lnTo>
                    <a:pt x="500" y="221"/>
                  </a:lnTo>
                  <a:lnTo>
                    <a:pt x="401" y="151"/>
                  </a:lnTo>
                  <a:lnTo>
                    <a:pt x="299" y="89"/>
                  </a:lnTo>
                  <a:lnTo>
                    <a:pt x="200" y="41"/>
                  </a:lnTo>
                  <a:lnTo>
                    <a:pt x="99" y="10"/>
                  </a:lnTo>
                  <a:lnTo>
                    <a:pt x="0" y="0"/>
                  </a:lnTo>
                </a:path>
              </a:pathLst>
            </a:custGeom>
            <a:noFill/>
            <a:ln w="50800" cap="rnd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497013" y="4699000"/>
              <a:ext cx="3016250" cy="1209675"/>
            </a:xfrm>
            <a:custGeom>
              <a:avLst/>
              <a:gdLst>
                <a:gd name="T0" fmla="*/ 0 w 1900"/>
                <a:gd name="T1" fmla="*/ 1917839879 h 762"/>
                <a:gd name="T2" fmla="*/ 506552268 w 1900"/>
                <a:gd name="T3" fmla="*/ 1897678636 h 762"/>
                <a:gd name="T4" fmla="*/ 756046879 w 1900"/>
                <a:gd name="T5" fmla="*/ 1874996443 h 762"/>
                <a:gd name="T6" fmla="*/ 1005543276 w 1900"/>
                <a:gd name="T7" fmla="*/ 1844754578 h 762"/>
                <a:gd name="T8" fmla="*/ 1260078198 w 1900"/>
                <a:gd name="T9" fmla="*/ 1796872418 h 762"/>
                <a:gd name="T10" fmla="*/ 1509574396 w 1900"/>
                <a:gd name="T11" fmla="*/ 1738908049 h 762"/>
                <a:gd name="T12" fmla="*/ 1766630665 w 1900"/>
                <a:gd name="T13" fmla="*/ 1660783627 h 762"/>
                <a:gd name="T14" fmla="*/ 2147483647 w 1900"/>
                <a:gd name="T15" fmla="*/ 1439009948 h 762"/>
                <a:gd name="T16" fmla="*/ 2147483647 w 1900"/>
                <a:gd name="T17" fmla="*/ 1123989724 h 762"/>
                <a:gd name="T18" fmla="*/ 2147483647 w 1900"/>
                <a:gd name="T19" fmla="*/ 751006520 h 762"/>
                <a:gd name="T20" fmla="*/ 2147483647 w 1900"/>
                <a:gd name="T21" fmla="*/ 556953757 h 762"/>
                <a:gd name="T22" fmla="*/ 2147483647 w 1900"/>
                <a:gd name="T23" fmla="*/ 380544365 h 762"/>
                <a:gd name="T24" fmla="*/ 2147483647 w 1900"/>
                <a:gd name="T25" fmla="*/ 224294727 h 762"/>
                <a:gd name="T26" fmla="*/ 2147483647 w 1900"/>
                <a:gd name="T27" fmla="*/ 103327192 h 762"/>
                <a:gd name="T28" fmla="*/ 2147483647 w 1900"/>
                <a:gd name="T29" fmla="*/ 25201561 h 762"/>
                <a:gd name="T30" fmla="*/ 2147483647 w 1900"/>
                <a:gd name="T31" fmla="*/ 0 h 76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00"/>
                <a:gd name="T49" fmla="*/ 0 h 762"/>
                <a:gd name="T50" fmla="*/ 1900 w 1900"/>
                <a:gd name="T51" fmla="*/ 762 h 76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00" h="762">
                  <a:moveTo>
                    <a:pt x="0" y="761"/>
                  </a:moveTo>
                  <a:lnTo>
                    <a:pt x="201" y="753"/>
                  </a:lnTo>
                  <a:lnTo>
                    <a:pt x="300" y="744"/>
                  </a:lnTo>
                  <a:lnTo>
                    <a:pt x="399" y="732"/>
                  </a:lnTo>
                  <a:lnTo>
                    <a:pt x="500" y="713"/>
                  </a:lnTo>
                  <a:lnTo>
                    <a:pt x="599" y="690"/>
                  </a:lnTo>
                  <a:lnTo>
                    <a:pt x="701" y="659"/>
                  </a:lnTo>
                  <a:lnTo>
                    <a:pt x="899" y="571"/>
                  </a:lnTo>
                  <a:lnTo>
                    <a:pt x="1099" y="446"/>
                  </a:lnTo>
                  <a:lnTo>
                    <a:pt x="1300" y="298"/>
                  </a:lnTo>
                  <a:lnTo>
                    <a:pt x="1399" y="221"/>
                  </a:lnTo>
                  <a:lnTo>
                    <a:pt x="1500" y="151"/>
                  </a:lnTo>
                  <a:lnTo>
                    <a:pt x="1599" y="89"/>
                  </a:lnTo>
                  <a:lnTo>
                    <a:pt x="1698" y="41"/>
                  </a:lnTo>
                  <a:lnTo>
                    <a:pt x="1800" y="10"/>
                  </a:lnTo>
                  <a:lnTo>
                    <a:pt x="1899" y="0"/>
                  </a:lnTo>
                </a:path>
              </a:pathLst>
            </a:custGeom>
            <a:noFill/>
            <a:ln w="50800" cap="rnd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4511675" y="4087813"/>
              <a:ext cx="2435798" cy="1867635"/>
            </a:xfrm>
            <a:custGeom>
              <a:avLst/>
              <a:gdLst>
                <a:gd name="T0" fmla="*/ 2147483647 w 1286"/>
                <a:gd name="T1" fmla="*/ 2147483647 h 1147"/>
                <a:gd name="T2" fmla="*/ 2147483647 w 1286"/>
                <a:gd name="T3" fmla="*/ 2147483647 h 1147"/>
                <a:gd name="T4" fmla="*/ 2147483647 w 1286"/>
                <a:gd name="T5" fmla="*/ 2147483647 h 1147"/>
                <a:gd name="T6" fmla="*/ 2147483647 w 1286"/>
                <a:gd name="T7" fmla="*/ 2147483647 h 1147"/>
                <a:gd name="T8" fmla="*/ 2147483647 w 1286"/>
                <a:gd name="T9" fmla="*/ 2147483647 h 1147"/>
                <a:gd name="T10" fmla="*/ 2147483647 w 1286"/>
                <a:gd name="T11" fmla="*/ 2147483647 h 1147"/>
                <a:gd name="T12" fmla="*/ 2046366892 w 1286"/>
                <a:gd name="T13" fmla="*/ 2147483647 h 1147"/>
                <a:gd name="T14" fmla="*/ 1701104823 w 1286"/>
                <a:gd name="T15" fmla="*/ 2147483647 h 1147"/>
                <a:gd name="T16" fmla="*/ 1363405204 w 1286"/>
                <a:gd name="T17" fmla="*/ 1693544608 h 1147"/>
                <a:gd name="T18" fmla="*/ 1025702807 w 1286"/>
                <a:gd name="T19" fmla="*/ 1126508658 h 1147"/>
                <a:gd name="T20" fmla="*/ 854332247 w 1286"/>
                <a:gd name="T21" fmla="*/ 839211047 h 1147"/>
                <a:gd name="T22" fmla="*/ 680442128 w 1286"/>
                <a:gd name="T23" fmla="*/ 567034164 h 1147"/>
                <a:gd name="T24" fmla="*/ 509071568 w 1286"/>
                <a:gd name="T25" fmla="*/ 332660491 h 1147"/>
                <a:gd name="T26" fmla="*/ 342741219 w 1286"/>
                <a:gd name="T27" fmla="*/ 151209319 h 1147"/>
                <a:gd name="T28" fmla="*/ 171370610 w 1286"/>
                <a:gd name="T29" fmla="*/ 35282175 h 1147"/>
                <a:gd name="T30" fmla="*/ 0 w 1286"/>
                <a:gd name="T31" fmla="*/ 0 h 11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86"/>
                <a:gd name="T49" fmla="*/ 0 h 1147"/>
                <a:gd name="T50" fmla="*/ 1286 w 1286"/>
                <a:gd name="T51" fmla="*/ 1147 h 114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86" h="1147">
                  <a:moveTo>
                    <a:pt x="1285" y="1146"/>
                  </a:moveTo>
                  <a:lnTo>
                    <a:pt x="1150" y="1131"/>
                  </a:lnTo>
                  <a:lnTo>
                    <a:pt x="1082" y="1119"/>
                  </a:lnTo>
                  <a:lnTo>
                    <a:pt x="1014" y="1100"/>
                  </a:lnTo>
                  <a:lnTo>
                    <a:pt x="946" y="1075"/>
                  </a:lnTo>
                  <a:lnTo>
                    <a:pt x="880" y="1038"/>
                  </a:lnTo>
                  <a:lnTo>
                    <a:pt x="812" y="993"/>
                  </a:lnTo>
                  <a:lnTo>
                    <a:pt x="675" y="858"/>
                  </a:lnTo>
                  <a:lnTo>
                    <a:pt x="541" y="672"/>
                  </a:lnTo>
                  <a:lnTo>
                    <a:pt x="407" y="447"/>
                  </a:lnTo>
                  <a:lnTo>
                    <a:pt x="339" y="333"/>
                  </a:lnTo>
                  <a:lnTo>
                    <a:pt x="270" y="225"/>
                  </a:lnTo>
                  <a:lnTo>
                    <a:pt x="202" y="132"/>
                  </a:lnTo>
                  <a:lnTo>
                    <a:pt x="136" y="60"/>
                  </a:lnTo>
                  <a:lnTo>
                    <a:pt x="68" y="14"/>
                  </a:lnTo>
                  <a:lnTo>
                    <a:pt x="0" y="0"/>
                  </a:lnTo>
                </a:path>
              </a:pathLst>
            </a:custGeom>
            <a:noFill/>
            <a:ln w="50800" cap="rnd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159835" y="4087813"/>
              <a:ext cx="2353428" cy="1867635"/>
            </a:xfrm>
            <a:custGeom>
              <a:avLst/>
              <a:gdLst>
                <a:gd name="T0" fmla="*/ 0 w 1286"/>
                <a:gd name="T1" fmla="*/ 2147483647 h 1147"/>
                <a:gd name="T2" fmla="*/ 342741219 w 1286"/>
                <a:gd name="T3" fmla="*/ 2147483647 h 1147"/>
                <a:gd name="T4" fmla="*/ 514111878 w 1286"/>
                <a:gd name="T5" fmla="*/ 2147483647 h 1147"/>
                <a:gd name="T6" fmla="*/ 680442128 w 1286"/>
                <a:gd name="T7" fmla="*/ 2147483647 h 1147"/>
                <a:gd name="T8" fmla="*/ 854332247 w 1286"/>
                <a:gd name="T9" fmla="*/ 2147483647 h 1147"/>
                <a:gd name="T10" fmla="*/ 1025702807 w 1286"/>
                <a:gd name="T11" fmla="*/ 2147483647 h 1147"/>
                <a:gd name="T12" fmla="*/ 1192033057 w 1286"/>
                <a:gd name="T13" fmla="*/ 2147483647 h 1147"/>
                <a:gd name="T14" fmla="*/ 1534775764 w 1286"/>
                <a:gd name="T15" fmla="*/ 2147483647 h 1147"/>
                <a:gd name="T16" fmla="*/ 1872475383 w 1286"/>
                <a:gd name="T17" fmla="*/ 1693544608 h 1147"/>
                <a:gd name="T18" fmla="*/ 2147483647 w 1286"/>
                <a:gd name="T19" fmla="*/ 1126508658 h 1147"/>
                <a:gd name="T20" fmla="*/ 2147483647 w 1286"/>
                <a:gd name="T21" fmla="*/ 839211047 h 1147"/>
                <a:gd name="T22" fmla="*/ 2147483647 w 1286"/>
                <a:gd name="T23" fmla="*/ 567034164 h 1147"/>
                <a:gd name="T24" fmla="*/ 2147483647 w 1286"/>
                <a:gd name="T25" fmla="*/ 332660491 h 1147"/>
                <a:gd name="T26" fmla="*/ 2147483647 w 1286"/>
                <a:gd name="T27" fmla="*/ 151209319 h 1147"/>
                <a:gd name="T28" fmla="*/ 2147483647 w 1286"/>
                <a:gd name="T29" fmla="*/ 35282175 h 1147"/>
                <a:gd name="T30" fmla="*/ 2147483647 w 1286"/>
                <a:gd name="T31" fmla="*/ 0 h 11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86"/>
                <a:gd name="T49" fmla="*/ 0 h 1147"/>
                <a:gd name="T50" fmla="*/ 1286 w 1286"/>
                <a:gd name="T51" fmla="*/ 1147 h 114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86" h="1147">
                  <a:moveTo>
                    <a:pt x="0" y="1146"/>
                  </a:moveTo>
                  <a:lnTo>
                    <a:pt x="136" y="1131"/>
                  </a:lnTo>
                  <a:lnTo>
                    <a:pt x="204" y="1119"/>
                  </a:lnTo>
                  <a:lnTo>
                    <a:pt x="270" y="1100"/>
                  </a:lnTo>
                  <a:lnTo>
                    <a:pt x="339" y="1075"/>
                  </a:lnTo>
                  <a:lnTo>
                    <a:pt x="407" y="1038"/>
                  </a:lnTo>
                  <a:lnTo>
                    <a:pt x="473" y="993"/>
                  </a:lnTo>
                  <a:lnTo>
                    <a:pt x="609" y="858"/>
                  </a:lnTo>
                  <a:lnTo>
                    <a:pt x="743" y="672"/>
                  </a:lnTo>
                  <a:lnTo>
                    <a:pt x="880" y="447"/>
                  </a:lnTo>
                  <a:lnTo>
                    <a:pt x="946" y="333"/>
                  </a:lnTo>
                  <a:lnTo>
                    <a:pt x="1014" y="225"/>
                  </a:lnTo>
                  <a:lnTo>
                    <a:pt x="1082" y="132"/>
                  </a:lnTo>
                  <a:lnTo>
                    <a:pt x="1150" y="60"/>
                  </a:lnTo>
                  <a:lnTo>
                    <a:pt x="1217" y="14"/>
                  </a:lnTo>
                  <a:lnTo>
                    <a:pt x="1285" y="0"/>
                  </a:lnTo>
                </a:path>
              </a:pathLst>
            </a:custGeom>
            <a:noFill/>
            <a:ln w="50800" cap="rnd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H="1">
              <a:off x="4495800" y="3429000"/>
              <a:ext cx="0" cy="259080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511675" y="3381375"/>
              <a:ext cx="1365250" cy="2527300"/>
            </a:xfrm>
            <a:custGeom>
              <a:avLst/>
              <a:gdLst>
                <a:gd name="T0" fmla="*/ 2147483647 w 860"/>
                <a:gd name="T1" fmla="*/ 2147483647 h 1592"/>
                <a:gd name="T2" fmla="*/ 1940520555 w 860"/>
                <a:gd name="T3" fmla="*/ 2147483647 h 1592"/>
                <a:gd name="T4" fmla="*/ 1827114350 w 860"/>
                <a:gd name="T5" fmla="*/ 2147483647 h 1592"/>
                <a:gd name="T6" fmla="*/ 1711187195 w 860"/>
                <a:gd name="T7" fmla="*/ 2147483647 h 1592"/>
                <a:gd name="T8" fmla="*/ 1597779006 w 860"/>
                <a:gd name="T9" fmla="*/ 2147483647 h 1592"/>
                <a:gd name="T10" fmla="*/ 1484372800 w 860"/>
                <a:gd name="T11" fmla="*/ 2147483647 h 1592"/>
                <a:gd name="T12" fmla="*/ 1368445646 w 860"/>
                <a:gd name="T13" fmla="*/ 2147483647 h 1592"/>
                <a:gd name="T14" fmla="*/ 1139110698 w 860"/>
                <a:gd name="T15" fmla="*/ 2147483647 h 1592"/>
                <a:gd name="T16" fmla="*/ 909777339 w 860"/>
                <a:gd name="T17" fmla="*/ 2147483647 h 1592"/>
                <a:gd name="T18" fmla="*/ 685482504 w 860"/>
                <a:gd name="T19" fmla="*/ 1565017742 h 1592"/>
                <a:gd name="T20" fmla="*/ 572074711 w 860"/>
                <a:gd name="T21" fmla="*/ 1164312227 h 1592"/>
                <a:gd name="T22" fmla="*/ 458668506 w 860"/>
                <a:gd name="T23" fmla="*/ 788809657 h 1592"/>
                <a:gd name="T24" fmla="*/ 342741252 w 860"/>
                <a:gd name="T25" fmla="*/ 463708806 h 1592"/>
                <a:gd name="T26" fmla="*/ 229335047 w 860"/>
                <a:gd name="T27" fmla="*/ 214214109 h 1592"/>
                <a:gd name="T28" fmla="*/ 113407842 w 860"/>
                <a:gd name="T29" fmla="*/ 52924084 h 1592"/>
                <a:gd name="T30" fmla="*/ 0 w 860"/>
                <a:gd name="T31" fmla="*/ 0 h 15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60"/>
                <a:gd name="T49" fmla="*/ 0 h 1592"/>
                <a:gd name="T50" fmla="*/ 860 w 860"/>
                <a:gd name="T51" fmla="*/ 1592 h 15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60" h="1592">
                  <a:moveTo>
                    <a:pt x="859" y="1591"/>
                  </a:moveTo>
                  <a:lnTo>
                    <a:pt x="770" y="1572"/>
                  </a:lnTo>
                  <a:lnTo>
                    <a:pt x="725" y="1554"/>
                  </a:lnTo>
                  <a:lnTo>
                    <a:pt x="679" y="1529"/>
                  </a:lnTo>
                  <a:lnTo>
                    <a:pt x="634" y="1492"/>
                  </a:lnTo>
                  <a:lnTo>
                    <a:pt x="589" y="1442"/>
                  </a:lnTo>
                  <a:lnTo>
                    <a:pt x="543" y="1378"/>
                  </a:lnTo>
                  <a:lnTo>
                    <a:pt x="452" y="1192"/>
                  </a:lnTo>
                  <a:lnTo>
                    <a:pt x="361" y="933"/>
                  </a:lnTo>
                  <a:lnTo>
                    <a:pt x="272" y="621"/>
                  </a:lnTo>
                  <a:lnTo>
                    <a:pt x="227" y="462"/>
                  </a:lnTo>
                  <a:lnTo>
                    <a:pt x="182" y="313"/>
                  </a:lnTo>
                  <a:lnTo>
                    <a:pt x="136" y="184"/>
                  </a:lnTo>
                  <a:lnTo>
                    <a:pt x="91" y="85"/>
                  </a:lnTo>
                  <a:lnTo>
                    <a:pt x="45" y="21"/>
                  </a:lnTo>
                  <a:lnTo>
                    <a:pt x="0" y="0"/>
                  </a:lnTo>
                </a:path>
              </a:pathLst>
            </a:custGeom>
            <a:noFill/>
            <a:ln w="50800" cap="rnd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146425" y="3381375"/>
              <a:ext cx="1366838" cy="2527300"/>
            </a:xfrm>
            <a:custGeom>
              <a:avLst/>
              <a:gdLst>
                <a:gd name="T0" fmla="*/ 0 w 861"/>
                <a:gd name="T1" fmla="*/ 2147483647 h 1592"/>
                <a:gd name="T2" fmla="*/ 229335131 w 861"/>
                <a:gd name="T3" fmla="*/ 2147483647 h 1592"/>
                <a:gd name="T4" fmla="*/ 345262328 w 861"/>
                <a:gd name="T5" fmla="*/ 2147483647 h 1592"/>
                <a:gd name="T6" fmla="*/ 458668674 w 861"/>
                <a:gd name="T7" fmla="*/ 2147483647 h 1592"/>
                <a:gd name="T8" fmla="*/ 569555558 w 861"/>
                <a:gd name="T9" fmla="*/ 2147483647 h 1592"/>
                <a:gd name="T10" fmla="*/ 682963392 w 861"/>
                <a:gd name="T11" fmla="*/ 2147483647 h 1592"/>
                <a:gd name="T12" fmla="*/ 796369639 w 861"/>
                <a:gd name="T13" fmla="*/ 2147483647 h 1592"/>
                <a:gd name="T14" fmla="*/ 1025704869 w 861"/>
                <a:gd name="T15" fmla="*/ 2147483647 h 1592"/>
                <a:gd name="T16" fmla="*/ 1255038313 w 861"/>
                <a:gd name="T17" fmla="*/ 2147483647 h 1592"/>
                <a:gd name="T18" fmla="*/ 1484373344 w 861"/>
                <a:gd name="T19" fmla="*/ 1565017742 h 1592"/>
                <a:gd name="T20" fmla="*/ 1600300541 w 861"/>
                <a:gd name="T21" fmla="*/ 1164312227 h 1592"/>
                <a:gd name="T22" fmla="*/ 1713707185 w 861"/>
                <a:gd name="T23" fmla="*/ 788809657 h 1592"/>
                <a:gd name="T24" fmla="*/ 1822074706 w 861"/>
                <a:gd name="T25" fmla="*/ 463708806 h 1592"/>
                <a:gd name="T26" fmla="*/ 1938001903 w 861"/>
                <a:gd name="T27" fmla="*/ 214214109 h 1592"/>
                <a:gd name="T28" fmla="*/ 2051408150 w 861"/>
                <a:gd name="T29" fmla="*/ 52924084 h 1592"/>
                <a:gd name="T30" fmla="*/ 2147483647 w 861"/>
                <a:gd name="T31" fmla="*/ 0 h 159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61"/>
                <a:gd name="T49" fmla="*/ 0 h 1592"/>
                <a:gd name="T50" fmla="*/ 861 w 861"/>
                <a:gd name="T51" fmla="*/ 1592 h 159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61" h="1592">
                  <a:moveTo>
                    <a:pt x="0" y="1591"/>
                  </a:moveTo>
                  <a:lnTo>
                    <a:pt x="91" y="1572"/>
                  </a:lnTo>
                  <a:lnTo>
                    <a:pt x="137" y="1554"/>
                  </a:lnTo>
                  <a:lnTo>
                    <a:pt x="182" y="1529"/>
                  </a:lnTo>
                  <a:lnTo>
                    <a:pt x="226" y="1492"/>
                  </a:lnTo>
                  <a:lnTo>
                    <a:pt x="271" y="1442"/>
                  </a:lnTo>
                  <a:lnTo>
                    <a:pt x="316" y="1378"/>
                  </a:lnTo>
                  <a:lnTo>
                    <a:pt x="407" y="1192"/>
                  </a:lnTo>
                  <a:lnTo>
                    <a:pt x="498" y="933"/>
                  </a:lnTo>
                  <a:lnTo>
                    <a:pt x="589" y="621"/>
                  </a:lnTo>
                  <a:lnTo>
                    <a:pt x="635" y="462"/>
                  </a:lnTo>
                  <a:lnTo>
                    <a:pt x="680" y="313"/>
                  </a:lnTo>
                  <a:lnTo>
                    <a:pt x="723" y="184"/>
                  </a:lnTo>
                  <a:lnTo>
                    <a:pt x="769" y="85"/>
                  </a:lnTo>
                  <a:lnTo>
                    <a:pt x="814" y="21"/>
                  </a:lnTo>
                  <a:lnTo>
                    <a:pt x="860" y="0"/>
                  </a:lnTo>
                </a:path>
              </a:pathLst>
            </a:custGeom>
            <a:noFill/>
            <a:ln w="50800" cap="rnd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7745413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7099300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450013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5803900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5157788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4511675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3865563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31"/>
            <p:cNvSpPr>
              <a:spLocks noChangeShapeType="1"/>
            </p:cNvSpPr>
            <p:nvPr/>
          </p:nvSpPr>
          <p:spPr bwMode="auto">
            <a:xfrm>
              <a:off x="1295400" y="6019800"/>
              <a:ext cx="640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Rectangle 4"/>
          <p:cNvSpPr txBox="1">
            <a:spLocks noChangeArrowheads="1"/>
          </p:cNvSpPr>
          <p:nvPr/>
        </p:nvSpPr>
        <p:spPr bwMode="auto">
          <a:xfrm>
            <a:off x="228600" y="1676400"/>
            <a:ext cx="739140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342" tIns="42672" rIns="85342" bIns="42672" numCol="1" anchor="t" anchorCtr="0" compatLnSpc="1">
            <a:prstTxWarp prst="textNoShape">
              <a:avLst/>
            </a:prstTxWarp>
          </a:bodyPr>
          <a:lstStyle/>
          <a:p>
            <a:pPr marL="320675" marR="0" lvl="0" indent="-320675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Consider a 95% confidence interval:</a:t>
            </a:r>
          </a:p>
        </p:txBody>
      </p:sp>
      <p:graphicFrame>
        <p:nvGraphicFramePr>
          <p:cNvPr id="30" name="Object 23"/>
          <p:cNvGraphicFramePr>
            <a:graphicFrameLocks noChangeAspect="1"/>
          </p:cNvGraphicFramePr>
          <p:nvPr/>
        </p:nvGraphicFramePr>
        <p:xfrm>
          <a:off x="4090988" y="2451100"/>
          <a:ext cx="131603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57" name="Equation" r:id="rId6" imgW="622030" imgH="152334" progId="Equation.3">
                  <p:embed/>
                </p:oleObj>
              </mc:Choice>
              <mc:Fallback>
                <p:oleObj name="Equation" r:id="rId6" imgW="622030" imgH="152334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988" y="2451100"/>
                        <a:ext cx="1316037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2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406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793038" cy="114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Confidence Interval for </a:t>
            </a:r>
            <a:r>
              <a:rPr lang="el-GR" dirty="0" smtClean="0">
                <a:cs typeface="Arial" charset="0"/>
              </a:rPr>
              <a:t>μ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l-GR" dirty="0" smtClean="0">
                <a:cs typeface="Arial" charset="0"/>
              </a:rPr>
              <a:t>σ</a:t>
            </a:r>
            <a:r>
              <a:rPr lang="en-US" dirty="0" smtClean="0"/>
              <a:t> Unknown) 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pSp>
        <p:nvGrpSpPr>
          <p:cNvPr id="2" name="群組 6"/>
          <p:cNvGrpSpPr/>
          <p:nvPr/>
        </p:nvGrpSpPr>
        <p:grpSpPr>
          <a:xfrm>
            <a:off x="914400" y="3809999"/>
            <a:ext cx="7391400" cy="1952626"/>
            <a:chOff x="1295400" y="4067174"/>
            <a:chExt cx="6450013" cy="1952626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487159" y="4067176"/>
              <a:ext cx="3039179" cy="1841500"/>
            </a:xfrm>
            <a:custGeom>
              <a:avLst/>
              <a:gdLst>
                <a:gd name="T0" fmla="*/ 2147483647 w 1899"/>
                <a:gd name="T1" fmla="*/ 1917839879 h 762"/>
                <a:gd name="T2" fmla="*/ 2147483647 w 1899"/>
                <a:gd name="T3" fmla="*/ 1897678636 h 762"/>
                <a:gd name="T4" fmla="*/ 2147483647 w 1899"/>
                <a:gd name="T5" fmla="*/ 1874996443 h 762"/>
                <a:gd name="T6" fmla="*/ 2147483647 w 1899"/>
                <a:gd name="T7" fmla="*/ 1844754578 h 762"/>
                <a:gd name="T8" fmla="*/ 2147483647 w 1899"/>
                <a:gd name="T9" fmla="*/ 1796872418 h 762"/>
                <a:gd name="T10" fmla="*/ 2147483647 w 1899"/>
                <a:gd name="T11" fmla="*/ 1738908049 h 762"/>
                <a:gd name="T12" fmla="*/ 2147483647 w 1899"/>
                <a:gd name="T13" fmla="*/ 1660783627 h 762"/>
                <a:gd name="T14" fmla="*/ 2147483647 w 1899"/>
                <a:gd name="T15" fmla="*/ 1439009948 h 762"/>
                <a:gd name="T16" fmla="*/ 2013606247 w 1899"/>
                <a:gd name="T17" fmla="*/ 1123989724 h 762"/>
                <a:gd name="T18" fmla="*/ 1509574647 w 1899"/>
                <a:gd name="T19" fmla="*/ 751006520 h 762"/>
                <a:gd name="T20" fmla="*/ 1260078407 w 1899"/>
                <a:gd name="T21" fmla="*/ 556953757 h 762"/>
                <a:gd name="T22" fmla="*/ 1010583755 w 1899"/>
                <a:gd name="T23" fmla="*/ 380544365 h 762"/>
                <a:gd name="T24" fmla="*/ 753527642 w 1899"/>
                <a:gd name="T25" fmla="*/ 224294727 h 762"/>
                <a:gd name="T26" fmla="*/ 504031402 w 1899"/>
                <a:gd name="T27" fmla="*/ 103327192 h 762"/>
                <a:gd name="T28" fmla="*/ 249496339 w 1899"/>
                <a:gd name="T29" fmla="*/ 25201561 h 762"/>
                <a:gd name="T30" fmla="*/ 0 w 1899"/>
                <a:gd name="T31" fmla="*/ 0 h 76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99"/>
                <a:gd name="T49" fmla="*/ 0 h 762"/>
                <a:gd name="T50" fmla="*/ 1899 w 1899"/>
                <a:gd name="T51" fmla="*/ 762 h 76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99" h="762">
                  <a:moveTo>
                    <a:pt x="1898" y="761"/>
                  </a:moveTo>
                  <a:lnTo>
                    <a:pt x="1700" y="753"/>
                  </a:lnTo>
                  <a:lnTo>
                    <a:pt x="1599" y="744"/>
                  </a:lnTo>
                  <a:lnTo>
                    <a:pt x="1500" y="732"/>
                  </a:lnTo>
                  <a:lnTo>
                    <a:pt x="1400" y="713"/>
                  </a:lnTo>
                  <a:lnTo>
                    <a:pt x="1299" y="690"/>
                  </a:lnTo>
                  <a:lnTo>
                    <a:pt x="1200" y="659"/>
                  </a:lnTo>
                  <a:lnTo>
                    <a:pt x="1000" y="571"/>
                  </a:lnTo>
                  <a:lnTo>
                    <a:pt x="799" y="446"/>
                  </a:lnTo>
                  <a:lnTo>
                    <a:pt x="599" y="298"/>
                  </a:lnTo>
                  <a:lnTo>
                    <a:pt x="500" y="221"/>
                  </a:lnTo>
                  <a:lnTo>
                    <a:pt x="401" y="151"/>
                  </a:lnTo>
                  <a:lnTo>
                    <a:pt x="299" y="89"/>
                  </a:lnTo>
                  <a:lnTo>
                    <a:pt x="200" y="41"/>
                  </a:lnTo>
                  <a:lnTo>
                    <a:pt x="99" y="10"/>
                  </a:lnTo>
                  <a:lnTo>
                    <a:pt x="0" y="0"/>
                  </a:lnTo>
                </a:path>
              </a:pathLst>
            </a:custGeom>
            <a:noFill/>
            <a:ln w="50800" cap="rnd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60350" y="4067176"/>
              <a:ext cx="2526809" cy="1828799"/>
            </a:xfrm>
            <a:custGeom>
              <a:avLst/>
              <a:gdLst>
                <a:gd name="T0" fmla="*/ 0 w 1900"/>
                <a:gd name="T1" fmla="*/ 1917839879 h 762"/>
                <a:gd name="T2" fmla="*/ 506552268 w 1900"/>
                <a:gd name="T3" fmla="*/ 1897678636 h 762"/>
                <a:gd name="T4" fmla="*/ 756046879 w 1900"/>
                <a:gd name="T5" fmla="*/ 1874996443 h 762"/>
                <a:gd name="T6" fmla="*/ 1005543276 w 1900"/>
                <a:gd name="T7" fmla="*/ 1844754578 h 762"/>
                <a:gd name="T8" fmla="*/ 1260078198 w 1900"/>
                <a:gd name="T9" fmla="*/ 1796872418 h 762"/>
                <a:gd name="T10" fmla="*/ 1509574396 w 1900"/>
                <a:gd name="T11" fmla="*/ 1738908049 h 762"/>
                <a:gd name="T12" fmla="*/ 1766630665 w 1900"/>
                <a:gd name="T13" fmla="*/ 1660783627 h 762"/>
                <a:gd name="T14" fmla="*/ 2147483647 w 1900"/>
                <a:gd name="T15" fmla="*/ 1439009948 h 762"/>
                <a:gd name="T16" fmla="*/ 2147483647 w 1900"/>
                <a:gd name="T17" fmla="*/ 1123989724 h 762"/>
                <a:gd name="T18" fmla="*/ 2147483647 w 1900"/>
                <a:gd name="T19" fmla="*/ 751006520 h 762"/>
                <a:gd name="T20" fmla="*/ 2147483647 w 1900"/>
                <a:gd name="T21" fmla="*/ 556953757 h 762"/>
                <a:gd name="T22" fmla="*/ 2147483647 w 1900"/>
                <a:gd name="T23" fmla="*/ 380544365 h 762"/>
                <a:gd name="T24" fmla="*/ 2147483647 w 1900"/>
                <a:gd name="T25" fmla="*/ 224294727 h 762"/>
                <a:gd name="T26" fmla="*/ 2147483647 w 1900"/>
                <a:gd name="T27" fmla="*/ 103327192 h 762"/>
                <a:gd name="T28" fmla="*/ 2147483647 w 1900"/>
                <a:gd name="T29" fmla="*/ 25201561 h 762"/>
                <a:gd name="T30" fmla="*/ 2147483647 w 1900"/>
                <a:gd name="T31" fmla="*/ 0 h 76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00"/>
                <a:gd name="T49" fmla="*/ 0 h 762"/>
                <a:gd name="T50" fmla="*/ 1900 w 1900"/>
                <a:gd name="T51" fmla="*/ 762 h 76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00" h="762">
                  <a:moveTo>
                    <a:pt x="0" y="761"/>
                  </a:moveTo>
                  <a:lnTo>
                    <a:pt x="201" y="753"/>
                  </a:lnTo>
                  <a:lnTo>
                    <a:pt x="300" y="744"/>
                  </a:lnTo>
                  <a:lnTo>
                    <a:pt x="399" y="732"/>
                  </a:lnTo>
                  <a:lnTo>
                    <a:pt x="500" y="713"/>
                  </a:lnTo>
                  <a:lnTo>
                    <a:pt x="599" y="690"/>
                  </a:lnTo>
                  <a:lnTo>
                    <a:pt x="701" y="659"/>
                  </a:lnTo>
                  <a:lnTo>
                    <a:pt x="899" y="571"/>
                  </a:lnTo>
                  <a:lnTo>
                    <a:pt x="1099" y="446"/>
                  </a:lnTo>
                  <a:lnTo>
                    <a:pt x="1300" y="298"/>
                  </a:lnTo>
                  <a:lnTo>
                    <a:pt x="1399" y="221"/>
                  </a:lnTo>
                  <a:lnTo>
                    <a:pt x="1500" y="151"/>
                  </a:lnTo>
                  <a:lnTo>
                    <a:pt x="1599" y="89"/>
                  </a:lnTo>
                  <a:lnTo>
                    <a:pt x="1698" y="41"/>
                  </a:lnTo>
                  <a:lnTo>
                    <a:pt x="1800" y="10"/>
                  </a:lnTo>
                  <a:lnTo>
                    <a:pt x="1899" y="0"/>
                  </a:lnTo>
                </a:path>
              </a:pathLst>
            </a:custGeom>
            <a:noFill/>
            <a:ln w="50800" cap="rnd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4487159" y="4067174"/>
              <a:ext cx="8641" cy="1952625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7745413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7099300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450013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5803900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5157788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4511675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3865563" y="5924550"/>
              <a:ext cx="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31"/>
            <p:cNvSpPr>
              <a:spLocks noChangeShapeType="1"/>
            </p:cNvSpPr>
            <p:nvPr/>
          </p:nvSpPr>
          <p:spPr bwMode="auto">
            <a:xfrm>
              <a:off x="1295400" y="6019800"/>
              <a:ext cx="640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Rectangle 4"/>
          <p:cNvSpPr txBox="1">
            <a:spLocks noChangeArrowheads="1"/>
          </p:cNvSpPr>
          <p:nvPr/>
        </p:nvSpPr>
        <p:spPr bwMode="auto">
          <a:xfrm>
            <a:off x="228600" y="1676400"/>
            <a:ext cx="632460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342" tIns="42672" rIns="85342" bIns="42672" numCol="1" anchor="t" anchorCtr="0" compatLnSpc="1">
            <a:prstTxWarp prst="textNoShape">
              <a:avLst/>
            </a:prstTxWarp>
          </a:bodyPr>
          <a:lstStyle/>
          <a:p>
            <a:pPr marL="320675" marR="0" lvl="0" indent="-320675" algn="l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Consider a 95% confidence interval:</a:t>
            </a:r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V="1">
            <a:off x="2667000" y="3352800"/>
            <a:ext cx="0" cy="234315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18"/>
          <p:cNvSpPr>
            <a:spLocks noChangeShapeType="1"/>
          </p:cNvSpPr>
          <p:nvPr/>
        </p:nvSpPr>
        <p:spPr bwMode="auto">
          <a:xfrm flipV="1">
            <a:off x="6553200" y="3352800"/>
            <a:ext cx="0" cy="234315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0"/>
          <p:cNvSpPr>
            <a:spLocks noChangeShapeType="1"/>
          </p:cNvSpPr>
          <p:nvPr/>
        </p:nvSpPr>
        <p:spPr bwMode="auto">
          <a:xfrm>
            <a:off x="2667000" y="3429000"/>
            <a:ext cx="38862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/>
            <a:tailEnd type="triangl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2133600" y="5695950"/>
            <a:ext cx="1066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b="1" baseline="-250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b="1" baseline="-25000" dirty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6172200" y="5695950"/>
            <a:ext cx="762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b="1" baseline="-250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/2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" name="Object 23"/>
          <p:cNvGraphicFramePr>
            <a:graphicFrameLocks noChangeAspect="1"/>
          </p:cNvGraphicFramePr>
          <p:nvPr/>
        </p:nvGraphicFramePr>
        <p:xfrm>
          <a:off x="3657600" y="2895600"/>
          <a:ext cx="217826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02" name="Equation" r:id="rId4" imgW="622030" imgH="152334" progId="Equation.3">
                  <p:embed/>
                </p:oleObj>
              </mc:Choice>
              <mc:Fallback>
                <p:oleObj name="Equation" r:id="rId4" imgW="622030" imgH="152334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95600"/>
                        <a:ext cx="217826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24"/>
          <p:cNvGraphicFramePr>
            <a:graphicFrameLocks noChangeAspect="1"/>
          </p:cNvGraphicFramePr>
          <p:nvPr/>
        </p:nvGraphicFramePr>
        <p:xfrm>
          <a:off x="847725" y="4552950"/>
          <a:ext cx="1211263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03" name="Equation" r:id="rId6" imgW="685800" imgH="393700" progId="Equation.3">
                  <p:embed/>
                </p:oleObj>
              </mc:Choice>
              <mc:Fallback>
                <p:oleObj name="Equation" r:id="rId6" imgW="685800" imgH="3937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4552950"/>
                        <a:ext cx="1211263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5"/>
          <p:cNvGraphicFramePr>
            <a:graphicFrameLocks noChangeAspect="1"/>
          </p:cNvGraphicFramePr>
          <p:nvPr/>
        </p:nvGraphicFramePr>
        <p:xfrm>
          <a:off x="7170738" y="4552950"/>
          <a:ext cx="121126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04" name="Equation" r:id="rId8" imgW="685800" imgH="393700" progId="Equation.3">
                  <p:embed/>
                </p:oleObj>
              </mc:Choice>
              <mc:Fallback>
                <p:oleObj name="Equation" r:id="rId8" imgW="685800" imgH="3937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0738" y="4552950"/>
                        <a:ext cx="1211262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Line 26"/>
          <p:cNvSpPr>
            <a:spLocks noChangeShapeType="1"/>
          </p:cNvSpPr>
          <p:nvPr/>
        </p:nvSpPr>
        <p:spPr bwMode="auto">
          <a:xfrm>
            <a:off x="1828800" y="5029200"/>
            <a:ext cx="6858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" name="Line 27"/>
          <p:cNvSpPr>
            <a:spLocks noChangeShapeType="1"/>
          </p:cNvSpPr>
          <p:nvPr/>
        </p:nvSpPr>
        <p:spPr bwMode="auto">
          <a:xfrm flipH="1">
            <a:off x="6705600" y="5181600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685800" y="5772150"/>
            <a:ext cx="13716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units:</a:t>
            </a:r>
          </a:p>
        </p:txBody>
      </p:sp>
      <p:graphicFrame>
        <p:nvGraphicFramePr>
          <p:cNvPr id="216070" name="Object 4"/>
          <p:cNvGraphicFramePr>
            <a:graphicFrameLocks noChangeAspect="1"/>
          </p:cNvGraphicFramePr>
          <p:nvPr/>
        </p:nvGraphicFramePr>
        <p:xfrm>
          <a:off x="6381750" y="1414463"/>
          <a:ext cx="2395538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05" name="Equation" r:id="rId10" imgW="710891" imgH="380835" progId="Equation.3">
                  <p:embed/>
                </p:oleObj>
              </mc:Choice>
              <mc:Fallback>
                <p:oleObj name="Equation" r:id="rId10" imgW="710891" imgH="380835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0" y="1414463"/>
                        <a:ext cx="2395538" cy="1284287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AutoShape 2"/>
          <p:cNvSpPr>
            <a:spLocks noGrp="1" noChangeArrowheads="1"/>
          </p:cNvSpPr>
          <p:nvPr>
            <p:ph type="title"/>
          </p:nvPr>
        </p:nvSpPr>
        <p:spPr>
          <a:xfrm>
            <a:off x="1143000" y="304800"/>
            <a:ext cx="7383462" cy="9906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zh-TW" dirty="0" smtClean="0">
                <a:ea typeface="新細明體" pitchFamily="18" charset="-120"/>
              </a:rPr>
              <a:t>Confidence Interval Estimates </a:t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for the Mean</a:t>
            </a:r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2133599"/>
            <a:ext cx="3505200" cy="42213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b="1" u="sng" dirty="0" smtClean="0">
                <a:ea typeface="新細明體" pitchFamily="18" charset="-120"/>
              </a:rPr>
              <a:t>Use </a:t>
            </a:r>
            <a:r>
              <a:rPr lang="en-US" altLang="zh-TW" b="1" i="1" u="sng" dirty="0" smtClean="0">
                <a:ea typeface="新細明體" pitchFamily="18" charset="-120"/>
              </a:rPr>
              <a:t>Z</a:t>
            </a:r>
            <a:r>
              <a:rPr lang="en-US" altLang="zh-TW" b="1" u="sng" dirty="0" smtClean="0">
                <a:ea typeface="新細明體" pitchFamily="18" charset="-120"/>
              </a:rPr>
              <a:t>-distribution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If the population standard deviation is known or the sample is greater than 30.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TW" dirty="0" smtClean="0">
              <a:ea typeface="新細明體" pitchFamily="18" charset="-120"/>
            </a:endParaRPr>
          </a:p>
          <a:p>
            <a:pPr eaLnBrk="1" hangingPunct="1"/>
            <a:endParaRPr lang="en-US" altLang="zh-TW" sz="3200" dirty="0" smtClean="0">
              <a:ea typeface="新細明體" pitchFamily="18" charset="-120"/>
            </a:endParaRPr>
          </a:p>
        </p:txBody>
      </p:sp>
      <p:sp>
        <p:nvSpPr>
          <p:cNvPr id="37069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2133599"/>
            <a:ext cx="3733800" cy="42213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b="1" u="sng" dirty="0" smtClean="0">
                <a:ea typeface="新細明體" pitchFamily="18" charset="-120"/>
              </a:rPr>
              <a:t>Use </a:t>
            </a:r>
            <a:r>
              <a:rPr lang="en-US" altLang="zh-TW" b="1" i="1" u="sng" dirty="0" smtClean="0">
                <a:ea typeface="新細明體" pitchFamily="18" charset="-120"/>
              </a:rPr>
              <a:t>t</a:t>
            </a:r>
            <a:r>
              <a:rPr lang="en-US" altLang="zh-TW" b="1" u="sng" dirty="0" smtClean="0">
                <a:ea typeface="新細明體" pitchFamily="18" charset="-120"/>
              </a:rPr>
              <a:t>-distribution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If the population standard deviation is unknown and the sample is less than 30.</a:t>
            </a:r>
          </a:p>
          <a:p>
            <a:pPr eaLnBrk="1" hangingPunct="1"/>
            <a:endParaRPr lang="en-US" altLang="zh-TW" sz="2400" dirty="0" smtClean="0">
              <a:ea typeface="新細明體" pitchFamily="18" charset="-120"/>
            </a:endParaRPr>
          </a:p>
        </p:txBody>
      </p:sp>
      <p:pic>
        <p:nvPicPr>
          <p:cNvPr id="31750" name="Picture 8" descr="09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4800600"/>
            <a:ext cx="604837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513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0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70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1" grpId="0" build="p"/>
      <p:bldP spid="37069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57200" y="309285"/>
            <a:ext cx="8229600" cy="791129"/>
          </a:xfrm>
        </p:spPr>
        <p:txBody>
          <a:bodyPr/>
          <a:lstStyle/>
          <a:p>
            <a:r>
              <a:rPr lang="zh-TW" altLang="en-US" sz="4400" dirty="0" smtClean="0"/>
              <a:t>市場調查研究</a:t>
            </a:r>
            <a:r>
              <a:rPr lang="en-US" altLang="zh-TW" sz="4400" dirty="0" smtClean="0"/>
              <a:t>-1</a:t>
            </a:r>
            <a:endParaRPr lang="zh-TW" altLang="en-US" sz="4400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381000" y="1371600"/>
            <a:ext cx="8458200" cy="5105400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ABC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公司每週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選擇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名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顧客的簡單隨機樣本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，以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瞭解每位顧客每次購物的花費。若以 </a:t>
            </a:r>
            <a:r>
              <a:rPr lang="en-US" altLang="zh-TW" sz="2400" i="1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x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表示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每次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購物的花費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，樣本平均數可以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提供母體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平均數 </a:t>
            </a:r>
            <a:r>
              <a:rPr lang="en-US" altLang="zh-TW" sz="2400" i="1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μ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的點估計值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。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ABC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公司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進行此項調查已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有數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年，根據歷史資料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，顧客購物花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費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標準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差 </a:t>
            </a:r>
            <a:r>
              <a:rPr lang="en-US" altLang="zh-TW" sz="2400" i="1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σ 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= $25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也顯示母體是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常態分配。試問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：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zh-TW" altLang="en-US" sz="22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樣本：平均數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為</a:t>
            </a:r>
            <a:r>
              <a:rPr lang="en-US" altLang="zh-TW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100</a:t>
            </a:r>
            <a:r>
              <a:rPr lang="zh-TW" altLang="en-US" sz="22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、標準差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為</a:t>
            </a:r>
            <a:r>
              <a:rPr lang="en-US" altLang="zh-TW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24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欲</a:t>
            </a:r>
            <a:r>
              <a:rPr lang="zh-TW" altLang="en-US" sz="22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建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構母體平均數之</a:t>
            </a:r>
            <a:r>
              <a:rPr lang="en-US" altLang="zh-TW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95%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信賴區間，最大抽樣誤差為何</a:t>
            </a:r>
            <a:r>
              <a:rPr lang="en-US" altLang="zh-TW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信賴區間之意義為何？</a:t>
            </a:r>
            <a:endParaRPr lang="en-US" altLang="zh-TW" sz="2200" dirty="0" smtClean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zh-TW" altLang="en-US" sz="22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母體平均數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i="1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μ</a:t>
            </a:r>
            <a:r>
              <a:rPr lang="zh-TW" altLang="en-US" sz="2000" i="1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之</a:t>
            </a:r>
            <a:r>
              <a:rPr lang="en-US" altLang="zh-TW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95%</a:t>
            </a: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信賴區間為何？</a:t>
            </a:r>
            <a:endParaRPr lang="en-US" altLang="zh-TW" sz="2200" dirty="0" smtClean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endParaRPr lang="zh-TW" altLang="en-US" sz="2400" dirty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9F6F04F-AF2B-41D8-93DB-7E71D1253E18}" type="slidenum">
              <a:rPr lang="zh-TW" altLang="en-US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547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57200" y="309285"/>
            <a:ext cx="8229600" cy="791129"/>
          </a:xfrm>
        </p:spPr>
        <p:txBody>
          <a:bodyPr/>
          <a:lstStyle/>
          <a:p>
            <a:r>
              <a:rPr lang="zh-TW" altLang="en-US" sz="4400" dirty="0" smtClean="0"/>
              <a:t>市場調查研究</a:t>
            </a:r>
            <a:r>
              <a:rPr lang="en-US" altLang="zh-TW" sz="4400" dirty="0" smtClean="0"/>
              <a:t>-2</a:t>
            </a:r>
            <a:endParaRPr lang="zh-TW" altLang="en-US" sz="4400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533400" y="1371600"/>
            <a:ext cx="8305800" cy="5105400"/>
          </a:xfrm>
        </p:spPr>
        <p:txBody>
          <a:bodyPr/>
          <a:lstStyle/>
          <a:p>
            <a:pPr algn="just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XYZ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公司欲瞭解每位顧客每次購物的花費，因此隨機抽樣若干位顧客進行調查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若以 </a:t>
            </a:r>
            <a:r>
              <a:rPr lang="en-US" altLang="zh-TW" sz="2400" i="1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x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表示每次購物的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花費。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    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試問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：</a:t>
            </a:r>
            <a:endParaRPr lang="en-US" altLang="zh-TW" sz="2400" dirty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若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選取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100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名顧客為樣本</a:t>
            </a:r>
            <a:endParaRPr lang="en-US" altLang="zh-TW" sz="2400" dirty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lvl="1" algn="just"/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樣本：平均數為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100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、標準差為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25</a:t>
            </a:r>
          </a:p>
          <a:p>
            <a:pPr lvl="1" algn="just"/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欲建構母體平均數之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95%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信賴區間，最大抽樣誤差為何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?</a:t>
            </a:r>
          </a:p>
          <a:p>
            <a:pPr lvl="1" algn="just"/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μ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 之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95%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信賴區間為何？</a:t>
            </a:r>
            <a:endParaRPr lang="en-US" altLang="zh-TW" sz="2000" dirty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algn="just"/>
            <a:endParaRPr lang="en-US" altLang="zh-TW" sz="2400" dirty="0" smtClean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若選取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名顧客為樣本</a:t>
            </a:r>
            <a:endParaRPr lang="en-US" altLang="zh-TW" sz="2400" dirty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lvl="1" algn="just"/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樣本：平均數為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80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、標準差為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25</a:t>
            </a:r>
          </a:p>
          <a:p>
            <a:pPr lvl="1" algn="just"/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欲建構母體平均數之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95%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信賴區間，最大抽樣誤差為何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?</a:t>
            </a:r>
          </a:p>
          <a:p>
            <a:pPr lvl="1" algn="just"/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μ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 之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95%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  <a:cs typeface="Times New Roman" panose="02020603050405020304" pitchFamily="18" charset="0"/>
              </a:rPr>
              <a:t>信賴區間為何？</a:t>
            </a:r>
            <a:endParaRPr lang="en-US" altLang="zh-TW" sz="2000" dirty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  <a:p>
            <a:pPr algn="just"/>
            <a:endParaRPr lang="zh-TW" altLang="en-US" sz="2400" dirty="0">
              <a:latin typeface="微軟正黑體" pitchFamily="34" charset="-120"/>
              <a:ea typeface="微軟正黑體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9F6F04F-AF2B-41D8-93DB-7E71D1253E18}" type="slidenum">
              <a:rPr lang="zh-TW" altLang="en-US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7539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課堂練習</a:t>
            </a:r>
            <a:endParaRPr lang="zh-TW" altLang="en-US" b="1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09600" y="1752600"/>
            <a:ext cx="8077200" cy="4608513"/>
          </a:xfrm>
        </p:spPr>
        <p:txBody>
          <a:bodyPr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分組練習：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4~5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人一組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自訂題目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lvl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上網時間、睡眠時間、手機費用、通話時間、體重、身高、慢跑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3000m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所需時間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…(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不限於此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lvl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蒐集資料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樣本數自訂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lvl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計算信賴區間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lvl="2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計算平均數、標準差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lvl="2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需滿足之假設條件有哪些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lvl="2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信賴水準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lvl="2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建立信賴區間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30AC16-8D0D-4477-AB9F-CB2E6852D6D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2000" y="4419600"/>
            <a:ext cx="7854950" cy="1400175"/>
          </a:xfrm>
        </p:spPr>
        <p:txBody>
          <a:bodyPr/>
          <a:lstStyle/>
          <a:p>
            <a:pPr marR="0"/>
            <a:r>
              <a:rPr lang="en-US" altLang="zh-TW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Point and Confidence Interval Estimates for a Population Proportion</a:t>
            </a:r>
            <a:endParaRPr lang="zh-TW" altLang="en-US" sz="3600" b="1" dirty="0" smtClean="0">
              <a:solidFill>
                <a:srgbClr val="002060"/>
              </a:solidFill>
              <a:effectLst>
                <a:outerShdw blurRad="38100" dist="38100" dir="2700000" algn="tl">
                  <a:srgbClr val="FFFFFF"/>
                </a:outerShdw>
              </a:effectLst>
              <a:cs typeface="Times New Roman" pitchFamily="18" charset="0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533400" y="1905000"/>
            <a:ext cx="7851648" cy="1219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Topic-2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cs typeface="Verdana" pitchFamily="34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C1D24C-E6E8-4F64-BBCA-083FFDB4FAAA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Freeform 2"/>
          <p:cNvSpPr>
            <a:spLocks/>
          </p:cNvSpPr>
          <p:nvPr/>
        </p:nvSpPr>
        <p:spPr bwMode="auto">
          <a:xfrm>
            <a:off x="6172200" y="3124200"/>
            <a:ext cx="2057400" cy="1066800"/>
          </a:xfrm>
          <a:custGeom>
            <a:avLst/>
            <a:gdLst>
              <a:gd name="T0" fmla="*/ 0 w 1086"/>
              <a:gd name="T1" fmla="*/ 1529650707 h 743"/>
              <a:gd name="T2" fmla="*/ 2147483647 w 1086"/>
              <a:gd name="T3" fmla="*/ 1529650707 h 743"/>
              <a:gd name="T4" fmla="*/ 2147483647 w 1086"/>
              <a:gd name="T5" fmla="*/ 0 h 743"/>
              <a:gd name="T6" fmla="*/ 0 w 1086"/>
              <a:gd name="T7" fmla="*/ 0 h 743"/>
              <a:gd name="T8" fmla="*/ 0 w 1086"/>
              <a:gd name="T9" fmla="*/ 1529650707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6"/>
              <a:gd name="T16" fmla="*/ 0 h 743"/>
              <a:gd name="T17" fmla="*/ 1086 w 1086"/>
              <a:gd name="T18" fmla="*/ 743 h 7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6" h="743">
                <a:moveTo>
                  <a:pt x="0" y="742"/>
                </a:moveTo>
                <a:lnTo>
                  <a:pt x="1085" y="742"/>
                </a:lnTo>
                <a:lnTo>
                  <a:pt x="1085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FDE0BD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6565" name="Freeform 3"/>
          <p:cNvSpPr>
            <a:spLocks/>
          </p:cNvSpPr>
          <p:nvPr/>
        </p:nvSpPr>
        <p:spPr bwMode="auto">
          <a:xfrm>
            <a:off x="2971800" y="4724400"/>
            <a:ext cx="1828800" cy="1219200"/>
          </a:xfrm>
          <a:custGeom>
            <a:avLst/>
            <a:gdLst>
              <a:gd name="T0" fmla="*/ 0 w 1241"/>
              <a:gd name="T1" fmla="*/ 2147483647 h 436"/>
              <a:gd name="T2" fmla="*/ 2147483647 w 1241"/>
              <a:gd name="T3" fmla="*/ 2147483647 h 436"/>
              <a:gd name="T4" fmla="*/ 2147483647 w 1241"/>
              <a:gd name="T5" fmla="*/ 0 h 436"/>
              <a:gd name="T6" fmla="*/ 0 w 1241"/>
              <a:gd name="T7" fmla="*/ 0 h 436"/>
              <a:gd name="T8" fmla="*/ 0 w 1241"/>
              <a:gd name="T9" fmla="*/ 2147483647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1"/>
              <a:gd name="T16" fmla="*/ 0 h 436"/>
              <a:gd name="T17" fmla="*/ 1241 w 1241"/>
              <a:gd name="T18" fmla="*/ 436 h 4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1" h="436">
                <a:moveTo>
                  <a:pt x="0" y="435"/>
                </a:moveTo>
                <a:lnTo>
                  <a:pt x="1240" y="435"/>
                </a:lnTo>
                <a:lnTo>
                  <a:pt x="1240" y="0"/>
                </a:lnTo>
                <a:lnTo>
                  <a:pt x="0" y="0"/>
                </a:lnTo>
                <a:lnTo>
                  <a:pt x="0" y="435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65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Confidence Intervals</a:t>
            </a:r>
          </a:p>
        </p:txBody>
      </p:sp>
      <p:sp>
        <p:nvSpPr>
          <p:cNvPr id="66567" name="Freeform 5"/>
          <p:cNvSpPr>
            <a:spLocks/>
          </p:cNvSpPr>
          <p:nvPr/>
        </p:nvSpPr>
        <p:spPr bwMode="auto">
          <a:xfrm>
            <a:off x="1914525" y="3135313"/>
            <a:ext cx="1819275" cy="979487"/>
          </a:xfrm>
          <a:custGeom>
            <a:avLst/>
            <a:gdLst>
              <a:gd name="T0" fmla="*/ 0 w 1068"/>
              <a:gd name="T1" fmla="*/ 2147483647 h 429"/>
              <a:gd name="T2" fmla="*/ 2147483647 w 1068"/>
              <a:gd name="T3" fmla="*/ 2147483647 h 429"/>
              <a:gd name="T4" fmla="*/ 2147483647 w 1068"/>
              <a:gd name="T5" fmla="*/ 0 h 429"/>
              <a:gd name="T6" fmla="*/ 0 w 1068"/>
              <a:gd name="T7" fmla="*/ 0 h 429"/>
              <a:gd name="T8" fmla="*/ 0 w 1068"/>
              <a:gd name="T9" fmla="*/ 2147483647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68"/>
              <a:gd name="T16" fmla="*/ 0 h 429"/>
              <a:gd name="T17" fmla="*/ 1068 w 1068"/>
              <a:gd name="T18" fmla="*/ 429 h 4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68" h="429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6568" name="Rectangle 6"/>
          <p:cNvSpPr>
            <a:spLocks noChangeArrowheads="1"/>
          </p:cNvSpPr>
          <p:nvPr/>
        </p:nvSpPr>
        <p:spPr bwMode="auto">
          <a:xfrm>
            <a:off x="1905000" y="3200400"/>
            <a:ext cx="1836738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b="1"/>
              <a:t>Population </a:t>
            </a:r>
          </a:p>
          <a:p>
            <a:pPr algn="ctr" eaLnBrk="0" hangingPunct="0"/>
            <a:r>
              <a:rPr lang="en-US" b="1"/>
              <a:t>Mean</a:t>
            </a:r>
          </a:p>
        </p:txBody>
      </p:sp>
      <p:sp>
        <p:nvSpPr>
          <p:cNvPr id="66569" name="Freeform 7"/>
          <p:cNvSpPr>
            <a:spLocks/>
          </p:cNvSpPr>
          <p:nvPr/>
        </p:nvSpPr>
        <p:spPr bwMode="auto">
          <a:xfrm>
            <a:off x="914400" y="4724400"/>
            <a:ext cx="1662113" cy="1179513"/>
          </a:xfrm>
          <a:custGeom>
            <a:avLst/>
            <a:gdLst>
              <a:gd name="T0" fmla="*/ 0 w 1143"/>
              <a:gd name="T1" fmla="*/ 1869956909 h 743"/>
              <a:gd name="T2" fmla="*/ 2147483647 w 1143"/>
              <a:gd name="T3" fmla="*/ 1869956909 h 743"/>
              <a:gd name="T4" fmla="*/ 2147483647 w 1143"/>
              <a:gd name="T5" fmla="*/ 0 h 743"/>
              <a:gd name="T6" fmla="*/ 0 w 1143"/>
              <a:gd name="T7" fmla="*/ 0 h 743"/>
              <a:gd name="T8" fmla="*/ 0 w 1143"/>
              <a:gd name="T9" fmla="*/ 1869956909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3"/>
              <a:gd name="T16" fmla="*/ 0 h 743"/>
              <a:gd name="T17" fmla="*/ 1143 w 1143"/>
              <a:gd name="T18" fmla="*/ 743 h 7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3" h="743">
                <a:moveTo>
                  <a:pt x="0" y="742"/>
                </a:moveTo>
                <a:lnTo>
                  <a:pt x="1142" y="742"/>
                </a:lnTo>
                <a:lnTo>
                  <a:pt x="1142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6570" name="Rectangle 8"/>
          <p:cNvSpPr>
            <a:spLocks noChangeArrowheads="1"/>
          </p:cNvSpPr>
          <p:nvPr/>
        </p:nvSpPr>
        <p:spPr bwMode="auto">
          <a:xfrm>
            <a:off x="2895600" y="5162550"/>
            <a:ext cx="19272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 </a:t>
            </a:r>
            <a:r>
              <a:rPr lang="el-GR" b="1"/>
              <a:t>σ</a:t>
            </a:r>
            <a:r>
              <a:rPr lang="en-US"/>
              <a:t> </a:t>
            </a:r>
            <a:r>
              <a:rPr lang="en-US" b="1"/>
              <a:t>Unknown</a:t>
            </a:r>
          </a:p>
        </p:txBody>
      </p:sp>
      <p:sp>
        <p:nvSpPr>
          <p:cNvPr id="66571" name="Freeform 9"/>
          <p:cNvSpPr>
            <a:spLocks/>
          </p:cNvSpPr>
          <p:nvPr/>
        </p:nvSpPr>
        <p:spPr bwMode="auto">
          <a:xfrm>
            <a:off x="3657600" y="1676400"/>
            <a:ext cx="1981200" cy="1006475"/>
          </a:xfrm>
          <a:custGeom>
            <a:avLst/>
            <a:gdLst>
              <a:gd name="T0" fmla="*/ 0 w 1115"/>
              <a:gd name="T1" fmla="*/ 1966966963 h 514"/>
              <a:gd name="T2" fmla="*/ 2147483647 w 1115"/>
              <a:gd name="T3" fmla="*/ 1966966963 h 514"/>
              <a:gd name="T4" fmla="*/ 2147483647 w 1115"/>
              <a:gd name="T5" fmla="*/ 0 h 514"/>
              <a:gd name="T6" fmla="*/ 0 w 1115"/>
              <a:gd name="T7" fmla="*/ 0 h 514"/>
              <a:gd name="T8" fmla="*/ 0 w 1115"/>
              <a:gd name="T9" fmla="*/ 1966966963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5"/>
              <a:gd name="T16" fmla="*/ 0 h 514"/>
              <a:gd name="T17" fmla="*/ 1115 w 1115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6572" name="Rectangle 10"/>
          <p:cNvSpPr>
            <a:spLocks noChangeArrowheads="1"/>
          </p:cNvSpPr>
          <p:nvPr/>
        </p:nvSpPr>
        <p:spPr bwMode="auto">
          <a:xfrm>
            <a:off x="3733800" y="1752600"/>
            <a:ext cx="1839913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Confidence</a:t>
            </a:r>
          </a:p>
        </p:txBody>
      </p:sp>
      <p:sp>
        <p:nvSpPr>
          <p:cNvPr id="66573" name="Rectangle 11"/>
          <p:cNvSpPr>
            <a:spLocks noChangeArrowheads="1"/>
          </p:cNvSpPr>
          <p:nvPr/>
        </p:nvSpPr>
        <p:spPr bwMode="auto">
          <a:xfrm>
            <a:off x="3935413" y="2116138"/>
            <a:ext cx="143510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Intervals</a:t>
            </a:r>
          </a:p>
        </p:txBody>
      </p:sp>
      <p:sp>
        <p:nvSpPr>
          <p:cNvPr id="66574" name="Rectangle 12"/>
          <p:cNvSpPr>
            <a:spLocks noChangeArrowheads="1"/>
          </p:cNvSpPr>
          <p:nvPr/>
        </p:nvSpPr>
        <p:spPr bwMode="auto">
          <a:xfrm>
            <a:off x="6288088" y="3257550"/>
            <a:ext cx="1865312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b="1"/>
              <a:t>Population</a:t>
            </a:r>
          </a:p>
          <a:p>
            <a:pPr algn="ctr" eaLnBrk="0" hangingPunct="0"/>
            <a:r>
              <a:rPr lang="en-US" b="1"/>
              <a:t>Proportion</a:t>
            </a:r>
          </a:p>
        </p:txBody>
      </p:sp>
      <p:sp>
        <p:nvSpPr>
          <p:cNvPr id="66575" name="Rectangle 13"/>
          <p:cNvSpPr>
            <a:spLocks noChangeArrowheads="1"/>
          </p:cNvSpPr>
          <p:nvPr/>
        </p:nvSpPr>
        <p:spPr bwMode="auto">
          <a:xfrm>
            <a:off x="914400" y="5162550"/>
            <a:ext cx="157162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 </a:t>
            </a:r>
            <a:r>
              <a:rPr lang="el-GR" b="1"/>
              <a:t>σ</a:t>
            </a:r>
            <a:r>
              <a:rPr lang="en-US"/>
              <a:t> </a:t>
            </a:r>
            <a:r>
              <a:rPr lang="en-US" b="1"/>
              <a:t>Known</a:t>
            </a:r>
          </a:p>
        </p:txBody>
      </p:sp>
      <p:sp>
        <p:nvSpPr>
          <p:cNvPr id="66576" name="Rectangle 14"/>
          <p:cNvSpPr>
            <a:spLocks noChangeArrowheads="1"/>
          </p:cNvSpPr>
          <p:nvPr/>
        </p:nvSpPr>
        <p:spPr bwMode="auto">
          <a:xfrm>
            <a:off x="2362200" y="5387975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6577" name="Line 15"/>
          <p:cNvSpPr>
            <a:spLocks noChangeShapeType="1"/>
          </p:cNvSpPr>
          <p:nvPr/>
        </p:nvSpPr>
        <p:spPr bwMode="auto">
          <a:xfrm>
            <a:off x="4648200" y="2667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6578" name="Line 16"/>
          <p:cNvSpPr>
            <a:spLocks noChangeShapeType="1"/>
          </p:cNvSpPr>
          <p:nvPr/>
        </p:nvSpPr>
        <p:spPr bwMode="auto">
          <a:xfrm>
            <a:off x="2819400" y="289560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6579" name="Line 17"/>
          <p:cNvSpPr>
            <a:spLocks noChangeShapeType="1"/>
          </p:cNvSpPr>
          <p:nvPr/>
        </p:nvSpPr>
        <p:spPr bwMode="auto">
          <a:xfrm>
            <a:off x="28194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6580" name="Line 18"/>
          <p:cNvSpPr>
            <a:spLocks noChangeShapeType="1"/>
          </p:cNvSpPr>
          <p:nvPr/>
        </p:nvSpPr>
        <p:spPr bwMode="auto">
          <a:xfrm>
            <a:off x="71628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6581" name="Line 19"/>
          <p:cNvSpPr>
            <a:spLocks noChangeShapeType="1"/>
          </p:cNvSpPr>
          <p:nvPr/>
        </p:nvSpPr>
        <p:spPr bwMode="auto">
          <a:xfrm>
            <a:off x="2819400" y="41148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6582" name="Line 20"/>
          <p:cNvSpPr>
            <a:spLocks noChangeShapeType="1"/>
          </p:cNvSpPr>
          <p:nvPr/>
        </p:nvSpPr>
        <p:spPr bwMode="auto">
          <a:xfrm>
            <a:off x="1752600" y="43434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6583" name="Line 21"/>
          <p:cNvSpPr>
            <a:spLocks noChangeShapeType="1"/>
          </p:cNvSpPr>
          <p:nvPr/>
        </p:nvSpPr>
        <p:spPr bwMode="auto">
          <a:xfrm>
            <a:off x="1752600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6584" name="Line 22"/>
          <p:cNvSpPr>
            <a:spLocks noChangeShapeType="1"/>
          </p:cNvSpPr>
          <p:nvPr/>
        </p:nvSpPr>
        <p:spPr bwMode="auto">
          <a:xfrm>
            <a:off x="3810000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 bwMode="auto">
          <a:xfrm>
            <a:off x="3430588" y="1905000"/>
            <a:ext cx="2514600" cy="4191000"/>
          </a:xfrm>
          <a:prstGeom prst="rect">
            <a:avLst/>
          </a:prstGeom>
          <a:solidFill>
            <a:srgbClr val="FFCCCC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579" name="Rectangle 13" descr="針織"/>
          <p:cNvSpPr>
            <a:spLocks noChangeArrowheads="1"/>
          </p:cNvSpPr>
          <p:nvPr/>
        </p:nvSpPr>
        <p:spPr bwMode="auto">
          <a:xfrm>
            <a:off x="153989" y="1238122"/>
            <a:ext cx="193499" cy="46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5782" tIns="47891" rIns="95782" bIns="47891" anchor="ctr">
            <a:spAutoFit/>
          </a:bodyPr>
          <a:lstStyle/>
          <a:p>
            <a:endParaRPr kumimoji="0"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830388" y="685800"/>
            <a:ext cx="5562600" cy="76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2" tIns="47891" rIns="95782" bIns="47891" anchor="ctr"/>
          <a:lstStyle/>
          <a:p>
            <a:pPr algn="ctr">
              <a:defRPr/>
            </a:pPr>
            <a:r>
              <a:rPr lang="zh-TW" altLang="en-US" sz="2900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母體比例</a:t>
            </a:r>
            <a:r>
              <a:rPr lang="en-US" altLang="zh-TW" sz="2900" b="1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900" b="1" i="1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</a:t>
            </a:r>
            <a:r>
              <a:rPr lang="en-US" altLang="zh-TW" sz="2900" b="1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sz="2900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的估計與假設檢定</a:t>
            </a:r>
            <a:endParaRPr lang="zh-TW" altLang="en-US" sz="2900" b="1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068388" y="1981200"/>
            <a:ext cx="1905000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rgbClr val="000000"/>
            </a:solidFill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37709" tIns="28735" rIns="37709" bIns="28735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zh-TW" altLang="en-US" sz="2100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母體比例</a:t>
            </a:r>
            <a:endParaRPr lang="en-US" altLang="zh-TW" sz="2100" b="1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 rtl="1">
              <a:defRPr sz="1000"/>
            </a:pPr>
            <a:r>
              <a:rPr lang="zh-TW" altLang="en-US" sz="2100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統計推論</a:t>
            </a:r>
            <a:endParaRPr lang="en-US" altLang="zh-TW" sz="2100" b="1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 rtl="1">
              <a:defRPr sz="1000"/>
            </a:pPr>
            <a:r>
              <a:rPr lang="zh-TW" altLang="en-US" sz="2100" b="1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的基本概念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582988" y="1981200"/>
            <a:ext cx="2057400" cy="1142998"/>
          </a:xfrm>
          <a:prstGeom prst="rect">
            <a:avLst/>
          </a:prstGeom>
          <a:solidFill>
            <a:srgbClr val="002060"/>
          </a:solidFill>
          <a:ln w="15875">
            <a:solidFill>
              <a:srgbClr val="000000"/>
            </a:solidFill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37709" tIns="28735" rIns="37709" bIns="28735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zh-TW" altLang="en-US" sz="21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單一母體比例</a:t>
            </a:r>
            <a:endParaRPr lang="en-US" altLang="zh-TW" sz="2100" b="1" dirty="0" smtClean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  <a:p>
            <a:pPr algn="ctr" rtl="1">
              <a:defRPr sz="1000"/>
            </a:pPr>
            <a:r>
              <a:rPr lang="zh-TW" altLang="en-US" sz="21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的</a:t>
            </a:r>
            <a:r>
              <a:rPr lang="zh-TW" altLang="en-US" sz="2100" b="1" dirty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統計</a:t>
            </a:r>
            <a:r>
              <a:rPr lang="zh-TW" altLang="en-US" sz="21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推論</a:t>
            </a:r>
            <a:endParaRPr lang="en-US" altLang="zh-TW" sz="2100" b="1" dirty="0" smtClean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  <a:p>
            <a:pPr algn="ctr" rtl="1">
              <a:defRPr sz="1000"/>
            </a:pPr>
            <a:r>
              <a:rPr lang="en-US" altLang="zh-TW" sz="21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1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假設大樣本</a:t>
            </a:r>
            <a:r>
              <a:rPr lang="en-US" altLang="zh-TW" sz="21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en-US" altLang="zh-TW" sz="2100" b="1" dirty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963988" y="3352800"/>
            <a:ext cx="1752600" cy="740904"/>
          </a:xfrm>
          <a:prstGeom prst="rect">
            <a:avLst/>
          </a:prstGeom>
          <a:solidFill>
            <a:srgbClr val="CCECFF"/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28735" tIns="28735" rIns="28735" bIns="28735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zh-TW" altLang="en-US" sz="19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單一母體比例</a:t>
            </a:r>
            <a:endParaRPr lang="en-US" altLang="zh-TW" sz="1900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 rtl="1">
              <a:defRPr sz="1000"/>
            </a:pPr>
            <a:r>
              <a:rPr lang="zh-TW" altLang="en-US" sz="19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的</a:t>
            </a:r>
            <a:r>
              <a:rPr lang="zh-TW" altLang="en-US" sz="19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區間估計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963988" y="4343400"/>
            <a:ext cx="1752600" cy="762000"/>
          </a:xfrm>
          <a:prstGeom prst="rect">
            <a:avLst/>
          </a:prstGeom>
          <a:solidFill>
            <a:srgbClr val="CCECFF"/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28735" tIns="28735" rIns="28735" bIns="28735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zh-TW" altLang="en-US" sz="19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單一母體比例</a:t>
            </a:r>
            <a:endParaRPr lang="en-US" altLang="zh-TW" sz="1900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 rtl="1">
              <a:defRPr sz="1000"/>
            </a:pPr>
            <a:r>
              <a:rPr lang="zh-TW" altLang="en-US" sz="19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的</a:t>
            </a:r>
            <a:r>
              <a:rPr lang="zh-TW" altLang="en-US" sz="19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假設檢定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6172200" y="1981202"/>
            <a:ext cx="2058988" cy="1142999"/>
          </a:xfrm>
          <a:prstGeom prst="rect">
            <a:avLst/>
          </a:prstGeom>
          <a:solidFill>
            <a:srgbClr val="002060"/>
          </a:solidFill>
          <a:ln w="15875">
            <a:solidFill>
              <a:srgbClr val="000000"/>
            </a:solidFill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37709" tIns="28735" rIns="37709" bIns="28735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zh-TW" altLang="en-US" sz="21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兩個母體比例差</a:t>
            </a:r>
            <a:endParaRPr lang="en-US" altLang="zh-TW" sz="2100" b="1" dirty="0" smtClean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  <a:p>
            <a:pPr algn="ctr" rtl="1">
              <a:defRPr sz="1000"/>
            </a:pPr>
            <a:r>
              <a:rPr lang="zh-TW" altLang="en-US" sz="21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的統計推論</a:t>
            </a:r>
            <a:endParaRPr lang="en-US" altLang="zh-TW" sz="2100" b="1" dirty="0" smtClean="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  <a:p>
            <a:pPr algn="ctr" rtl="1">
              <a:defRPr sz="1000"/>
            </a:pPr>
            <a:r>
              <a:rPr lang="en-US" altLang="zh-TW" sz="21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1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假設大樣本</a:t>
            </a:r>
            <a:r>
              <a:rPr lang="en-US" altLang="zh-TW" sz="2100" b="1" dirty="0" smtClean="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552000" y="3352800"/>
            <a:ext cx="1753855" cy="740904"/>
          </a:xfrm>
          <a:prstGeom prst="rect">
            <a:avLst/>
          </a:prstGeom>
          <a:solidFill>
            <a:srgbClr val="8FFFFF"/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28735" tIns="28735" rIns="28735" bIns="28735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zh-TW" altLang="en-US" sz="19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兩</a:t>
            </a:r>
            <a:r>
              <a:rPr lang="zh-TW" altLang="en-US" sz="19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母體比例差</a:t>
            </a:r>
            <a:endParaRPr lang="en-US" altLang="zh-TW" sz="1900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 rtl="1">
              <a:defRPr sz="1000"/>
            </a:pPr>
            <a:r>
              <a:rPr lang="zh-TW" altLang="en-US" sz="19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的</a:t>
            </a:r>
            <a:r>
              <a:rPr lang="zh-TW" altLang="en-US" sz="19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區間估計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553200" y="4343400"/>
            <a:ext cx="1753855" cy="741600"/>
          </a:xfrm>
          <a:prstGeom prst="rect">
            <a:avLst/>
          </a:prstGeom>
          <a:solidFill>
            <a:srgbClr val="8FFFFF"/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28735" tIns="28735" rIns="28735" bIns="28735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zh-TW" altLang="en-US" sz="19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兩</a:t>
            </a:r>
            <a:r>
              <a:rPr lang="zh-TW" altLang="en-US" sz="19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母體比例差</a:t>
            </a:r>
            <a:endParaRPr lang="en-US" altLang="zh-TW" sz="1900" dirty="0" smtClean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 rtl="1">
              <a:defRPr sz="1000"/>
            </a:pPr>
            <a:r>
              <a:rPr lang="zh-TW" altLang="en-US" sz="19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的</a:t>
            </a:r>
            <a:r>
              <a:rPr lang="zh-TW" altLang="en-US" sz="1900" dirty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假設檢定</a:t>
            </a:r>
          </a:p>
        </p:txBody>
      </p:sp>
      <p:cxnSp>
        <p:nvCxnSpPr>
          <p:cNvPr id="21" name="直線接點 20"/>
          <p:cNvCxnSpPr/>
          <p:nvPr/>
        </p:nvCxnSpPr>
        <p:spPr>
          <a:xfrm rot="5400000">
            <a:off x="2479678" y="4381501"/>
            <a:ext cx="2513013" cy="1590"/>
          </a:xfrm>
          <a:prstGeom prst="line">
            <a:avLst/>
          </a:prstGeom>
          <a:ln w="158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3735388" y="4724400"/>
            <a:ext cx="228600" cy="1588"/>
          </a:xfrm>
          <a:prstGeom prst="line">
            <a:avLst/>
          </a:prstGeom>
          <a:ln w="158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735388" y="3733800"/>
            <a:ext cx="228600" cy="1588"/>
          </a:xfrm>
          <a:prstGeom prst="line">
            <a:avLst/>
          </a:prstGeom>
          <a:ln w="158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rot="5400000">
            <a:off x="5525294" y="3923507"/>
            <a:ext cx="1600200" cy="1588"/>
          </a:xfrm>
          <a:prstGeom prst="line">
            <a:avLst/>
          </a:prstGeom>
          <a:ln w="158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6326188" y="4722815"/>
            <a:ext cx="228600" cy="3175"/>
          </a:xfrm>
          <a:prstGeom prst="line">
            <a:avLst/>
          </a:prstGeom>
          <a:ln w="158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6326188" y="3732214"/>
            <a:ext cx="228600" cy="3175"/>
          </a:xfrm>
          <a:prstGeom prst="line">
            <a:avLst/>
          </a:prstGeom>
          <a:ln w="158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/>
          <p:cNvCxnSpPr>
            <a:stCxn id="7" idx="2"/>
            <a:endCxn id="9" idx="0"/>
          </p:cNvCxnSpPr>
          <p:nvPr/>
        </p:nvCxnSpPr>
        <p:spPr>
          <a:xfrm rot="5400000">
            <a:off x="4344988" y="1714500"/>
            <a:ext cx="533400" cy="1588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肘形接點 43"/>
          <p:cNvCxnSpPr>
            <a:stCxn id="7" idx="2"/>
            <a:endCxn id="15" idx="0"/>
          </p:cNvCxnSpPr>
          <p:nvPr/>
        </p:nvCxnSpPr>
        <p:spPr>
          <a:xfrm rot="16200000" flipH="1">
            <a:off x="5639991" y="419497"/>
            <a:ext cx="533400" cy="2590006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3963988" y="5410200"/>
            <a:ext cx="1752600" cy="533400"/>
          </a:xfrm>
          <a:prstGeom prst="rect">
            <a:avLst/>
          </a:prstGeom>
          <a:solidFill>
            <a:srgbClr val="CCECFF"/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lIns="28735" tIns="28735" rIns="28735" bIns="28735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zh-TW" altLang="en-US" sz="1900" dirty="0" smtClean="0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決定樣本大小</a:t>
            </a:r>
            <a:endParaRPr lang="zh-TW" altLang="en-US" sz="1900" dirty="0">
              <a:solidFill>
                <a:srgbClr val="00000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3735388" y="5638800"/>
            <a:ext cx="228600" cy="1588"/>
          </a:xfrm>
          <a:prstGeom prst="line">
            <a:avLst/>
          </a:prstGeom>
          <a:ln w="158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7" idx="2"/>
            <a:endCxn id="8" idx="0"/>
          </p:cNvCxnSpPr>
          <p:nvPr/>
        </p:nvCxnSpPr>
        <p:spPr>
          <a:xfrm rot="5400000">
            <a:off x="3049588" y="419100"/>
            <a:ext cx="533400" cy="2590800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投影片編號版面配置區 60"/>
          <p:cNvSpPr>
            <a:spLocks noGrp="1"/>
          </p:cNvSpPr>
          <p:nvPr>
            <p:ph type="sldNum" sz="quarter" idx="4294967295"/>
          </p:nvPr>
        </p:nvSpPr>
        <p:spPr>
          <a:xfrm>
            <a:off x="7924800" y="6356352"/>
            <a:ext cx="762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50A2AD-63B7-476D-970C-2F9EC4E56167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A37087-F9B0-476E-B792-5CB87229701E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7"/>
          <a:stretch>
            <a:fillRect/>
          </a:stretch>
        </p:blipFill>
        <p:spPr>
          <a:xfrm>
            <a:off x="381000" y="1066800"/>
            <a:ext cx="8534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ea typeface="新細明體" charset="-120"/>
              </a:rPr>
              <a:t>Confidence Intervals for Proportions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29600" cy="4191000"/>
          </a:xfrm>
        </p:spPr>
        <p:txBody>
          <a:bodyPr>
            <a:normAutofit fontScale="92500" lnSpcReduction="20000"/>
          </a:bodyPr>
          <a:lstStyle/>
          <a:p>
            <a:pPr marL="287345" indent="-287345" eaLnBrk="1" fontAlgn="auto" hangingPunct="1">
              <a:lnSpc>
                <a:spcPct val="120000"/>
              </a:lnSpc>
              <a:spcAft>
                <a:spcPts val="628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500" i="1" dirty="0" smtClean="0"/>
              <a:t>p</a:t>
            </a:r>
            <a:r>
              <a:rPr lang="en-US" altLang="zh-TW" sz="2500" dirty="0" smtClean="0"/>
              <a:t>  = population proportion</a:t>
            </a:r>
          </a:p>
          <a:p>
            <a:pPr marL="287345" indent="-287345" eaLnBrk="1" fontAlgn="auto" hangingPunct="1">
              <a:lnSpc>
                <a:spcPct val="120000"/>
              </a:lnSpc>
              <a:spcAft>
                <a:spcPts val="628"/>
              </a:spcAft>
              <a:buClr>
                <a:schemeClr val="accent3"/>
              </a:buClr>
              <a:buNone/>
              <a:defRPr/>
            </a:pPr>
            <a:r>
              <a:rPr lang="en-US" altLang="zh-TW" sz="2500" dirty="0" smtClean="0"/>
              <a:t>            (read </a:t>
            </a:r>
            <a:r>
              <a:rPr lang="en-US" altLang="zh-TW" sz="2500" i="1" dirty="0" smtClean="0"/>
              <a:t>p</a:t>
            </a:r>
            <a:r>
              <a:rPr lang="en-US" altLang="zh-TW" sz="2500" dirty="0" smtClean="0"/>
              <a:t> “hat”) = sample proportion</a:t>
            </a:r>
          </a:p>
          <a:p>
            <a:pPr marL="287345" indent="-287345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TW" sz="2500" dirty="0" smtClean="0"/>
              <a:t>For a sample proportion,</a:t>
            </a:r>
          </a:p>
          <a:p>
            <a:pPr marL="287345" indent="-287345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altLang="zh-TW" sz="2500" dirty="0" smtClean="0"/>
          </a:p>
          <a:p>
            <a:pPr marL="287345" indent="-287345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altLang="zh-TW" sz="2500" dirty="0" smtClean="0"/>
          </a:p>
          <a:p>
            <a:pPr marL="287345" indent="-287345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altLang="zh-TW" sz="2500" dirty="0" smtClean="0"/>
          </a:p>
          <a:p>
            <a:pPr marL="287345" indent="-287345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TW" sz="2500" dirty="0" smtClean="0"/>
              <a:t>where </a:t>
            </a:r>
          </a:p>
          <a:p>
            <a:pPr marL="0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TW" sz="2500" b="1" i="1" dirty="0" smtClean="0">
                <a:solidFill>
                  <a:srgbClr val="C00000"/>
                </a:solidFill>
              </a:rPr>
              <a:t>X</a:t>
            </a:r>
            <a:r>
              <a:rPr lang="en-US" altLang="zh-TW" sz="2500" dirty="0" smtClean="0"/>
              <a:t> = number of sample units that possess the characteristics of interest,  </a:t>
            </a:r>
            <a:r>
              <a:rPr lang="en-US" altLang="zh-TW" sz="2500" b="1" i="1" dirty="0" smtClean="0">
                <a:solidFill>
                  <a:srgbClr val="C00000"/>
                </a:solidFill>
              </a:rPr>
              <a:t>n</a:t>
            </a:r>
            <a:r>
              <a:rPr lang="en-US" altLang="zh-TW" sz="2500" dirty="0" smtClean="0"/>
              <a:t> = sample size.</a:t>
            </a:r>
          </a:p>
        </p:txBody>
      </p:sp>
      <p:graphicFrame>
        <p:nvGraphicFramePr>
          <p:cNvPr id="69636" name="Object 9"/>
          <p:cNvGraphicFramePr>
            <a:graphicFrameLocks noChangeAspect="1"/>
          </p:cNvGraphicFramePr>
          <p:nvPr/>
        </p:nvGraphicFramePr>
        <p:xfrm>
          <a:off x="1127126" y="2514602"/>
          <a:ext cx="3968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24" name="Equation" r:id="rId3" imgW="152268" imgH="203024" progId="">
                  <p:embed/>
                </p:oleObj>
              </mc:Choice>
              <mc:Fallback>
                <p:oleObj name="Equation" r:id="rId3" imgW="152268" imgH="203024" progId="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6" y="2514602"/>
                        <a:ext cx="39687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1176338" y="3581402"/>
          <a:ext cx="4995862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25" name="Equation" r:id="rId5" imgW="2120900" imgH="355600" progId="Equation.3">
                  <p:embed/>
                </p:oleObj>
              </mc:Choice>
              <mc:Fallback>
                <p:oleObj name="Equation" r:id="rId5" imgW="2120900" imgH="35560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581402"/>
                        <a:ext cx="4995862" cy="83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「中央極限定理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32751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480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6096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ea typeface="新細明體" charset="-120"/>
              </a:rPr>
              <a:t>Example: Air Conditioned Households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077200" cy="1981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TW" sz="2500" dirty="0" smtClean="0"/>
              <a:t>In a recent survey of 150 households, 54 had central air conditioning. Find     and    </a:t>
            </a:r>
            <a:r>
              <a:rPr lang="en-US" altLang="zh-TW" sz="2500" i="1" dirty="0" smtClean="0"/>
              <a:t>, </a:t>
            </a:r>
            <a:r>
              <a:rPr lang="en-US" altLang="zh-TW" sz="2500" dirty="0" smtClean="0"/>
              <a:t>where    is the proportion of households that have central air conditioning.</a:t>
            </a:r>
            <a:endParaRPr lang="en-US" altLang="zh-TW" sz="600" dirty="0" smtClean="0"/>
          </a:p>
          <a:p>
            <a:pPr marL="0" indent="0" eaLnBrk="1" hangingPunct="1">
              <a:buNone/>
            </a:pPr>
            <a:endParaRPr lang="en-US" altLang="zh-TW" sz="1600" dirty="0" smtClean="0"/>
          </a:p>
          <a:p>
            <a:pPr marL="0" indent="0" eaLnBrk="1" hangingPunct="1">
              <a:buNone/>
            </a:pPr>
            <a:r>
              <a:rPr lang="en-US" altLang="zh-TW" sz="2500" dirty="0" smtClean="0"/>
              <a:t>Since </a:t>
            </a:r>
            <a:r>
              <a:rPr lang="en-US" altLang="zh-TW" sz="2500" i="1" dirty="0" smtClean="0"/>
              <a:t>X = 54 and n = 150,</a:t>
            </a:r>
          </a:p>
        </p:txBody>
      </p:sp>
      <p:graphicFrame>
        <p:nvGraphicFramePr>
          <p:cNvPr id="69636" name="Object 2"/>
          <p:cNvGraphicFramePr>
            <a:graphicFrameLocks noChangeAspect="1"/>
          </p:cNvGraphicFramePr>
          <p:nvPr/>
        </p:nvGraphicFramePr>
        <p:xfrm>
          <a:off x="2232025" y="3886202"/>
          <a:ext cx="44196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9" name="Equation" r:id="rId4" imgW="1688367" imgH="393529" progId="">
                  <p:embed/>
                </p:oleObj>
              </mc:Choice>
              <mc:Fallback>
                <p:oleObj name="Equation" r:id="rId4" imgW="1688367" imgH="393529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3886202"/>
                        <a:ext cx="4419600" cy="944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3260725" y="2133602"/>
          <a:ext cx="3968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00" name="Equation" r:id="rId6" imgW="152268" imgH="203024" progId="">
                  <p:embed/>
                </p:oleObj>
              </mc:Choice>
              <mc:Fallback>
                <p:oleObj name="Equation" r:id="rId6" imgW="152268" imgH="203024" progId="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725" y="2133602"/>
                        <a:ext cx="39687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4318000" y="2133601"/>
          <a:ext cx="3302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01" name="Equation" r:id="rId8" imgW="126835" imgH="202936" progId="">
                  <p:embed/>
                </p:oleObj>
              </mc:Choice>
              <mc:Fallback>
                <p:oleObj name="Equation" r:id="rId8" imgW="126835" imgH="202936" progId="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0" y="2133601"/>
                        <a:ext cx="330200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5562600" y="2133601"/>
          <a:ext cx="3968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02" name="Equation" r:id="rId10" imgW="152268" imgH="203024" progId="">
                  <p:embed/>
                </p:oleObj>
              </mc:Choice>
              <mc:Fallback>
                <p:oleObj name="Equation" r:id="rId10" imgW="152268" imgH="203024" progId="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133601"/>
                        <a:ext cx="39687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12"/>
          <p:cNvGraphicFramePr>
            <a:graphicFrameLocks noChangeAspect="1"/>
          </p:cNvGraphicFramePr>
          <p:nvPr/>
        </p:nvGraphicFramePr>
        <p:xfrm>
          <a:off x="2133600" y="5105400"/>
          <a:ext cx="51181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03" name="Equation" r:id="rId11" imgW="1701800" imgH="190500" progId="Equation.3">
                  <p:embed/>
                </p:oleObj>
              </mc:Choice>
              <mc:Fallback>
                <p:oleObj name="Equation" r:id="rId11" imgW="1701800" imgH="190500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105400"/>
                        <a:ext cx="5118100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TW" sz="4000" dirty="0" smtClean="0">
                <a:solidFill>
                  <a:schemeClr val="accent2">
                    <a:lumMod val="50000"/>
                  </a:schemeClr>
                </a:solidFill>
                <a:ea typeface="新細明體" charset="-120"/>
              </a:rPr>
              <a:t>The Binomial Distribution</a:t>
            </a:r>
            <a:endParaRPr lang="zh-TW" altLang="en-US" sz="4000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10000"/>
          </a:blip>
          <a:srcRect l="28125" t="18425" r="12697" b="60472"/>
          <a:stretch>
            <a:fillRect/>
          </a:stretch>
        </p:blipFill>
        <p:spPr bwMode="auto">
          <a:xfrm>
            <a:off x="457200" y="2286000"/>
            <a:ext cx="8458200" cy="2209800"/>
          </a:xfrm>
          <a:prstGeom prst="rect">
            <a:avLst/>
          </a:prstGeom>
          <a:ln w="88900" cap="sq" cmpd="thickThin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152400" y="6492875"/>
            <a:ext cx="3352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Bluman, Chapter 5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30AC16-8D0D-4477-AB9F-CB2E6852D6D1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33399"/>
            <a:ext cx="6629400" cy="6858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2800" dirty="0" smtClean="0">
                <a:solidFill>
                  <a:srgbClr val="002060"/>
                </a:solidFill>
                <a:ea typeface="新細明體" charset="-120"/>
              </a:rPr>
              <a:t>Example: </a:t>
            </a:r>
            <a:r>
              <a:rPr lang="en-US" altLang="zh-TW" sz="3600" dirty="0" smtClean="0">
                <a:solidFill>
                  <a:srgbClr val="002060"/>
                </a:solidFill>
                <a:ea typeface="新細明體" charset="-120"/>
              </a:rPr>
              <a:t>Likelihood of Twins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077200" cy="1981200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TW" sz="2400" dirty="0" smtClean="0"/>
              <a:t>The </a:t>
            </a:r>
            <a:r>
              <a:rPr lang="en-US" altLang="zh-TW" sz="2400" i="1" dirty="0" smtClean="0"/>
              <a:t>Statistical Bulletin </a:t>
            </a:r>
            <a:r>
              <a:rPr lang="en-US" altLang="zh-TW" sz="2400" dirty="0" smtClean="0"/>
              <a:t>published by Metropolitan Life Insurance Co. reported that 2% of all American births result in twins. If a random sample of 8000 births is taken, find the mean, variance, and standard deviation of the number of births that would result in twins.</a:t>
            </a: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804863" y="3886202"/>
          <a:ext cx="4767262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89" name="Equation" r:id="rId4" imgW="1739900" imgH="266700" progId="">
                  <p:embed/>
                </p:oleObj>
              </mc:Choice>
              <mc:Fallback>
                <p:oleObj name="Equation" r:id="rId4" imgW="1739900" imgH="266700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3886202"/>
                        <a:ext cx="4767262" cy="671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/>
          <p:cNvGraphicFramePr>
            <a:graphicFrameLocks noChangeAspect="1"/>
          </p:cNvGraphicFramePr>
          <p:nvPr/>
        </p:nvGraphicFramePr>
        <p:xfrm>
          <a:off x="785813" y="4648202"/>
          <a:ext cx="7548562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0" name="Equation" r:id="rId6" imgW="2755900" imgH="266700" progId="">
                  <p:embed/>
                </p:oleObj>
              </mc:Choice>
              <mc:Fallback>
                <p:oleObj name="Equation" r:id="rId6" imgW="2755900" imgH="266700" progId="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4648202"/>
                        <a:ext cx="7548562" cy="671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798513" y="5359400"/>
          <a:ext cx="75834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1" name="Equation" r:id="rId8" imgW="2768600" imgH="292100" progId="">
                  <p:embed/>
                </p:oleObj>
              </mc:Choice>
              <mc:Fallback>
                <p:oleObj name="Equation" r:id="rId8" imgW="2768600" imgH="29210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5359400"/>
                        <a:ext cx="7583487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196" y="134112"/>
            <a:ext cx="1766404" cy="1199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8153400" cy="4195763"/>
          </a:xfrm>
        </p:spPr>
        <p:txBody>
          <a:bodyPr/>
          <a:lstStyle/>
          <a:p>
            <a:pPr marL="342900" indent="-342900" defTabSz="914400" eaLnBrk="1" hangingPunct="1"/>
            <a:r>
              <a:rPr lang="en-US" sz="2700" dirty="0" smtClean="0"/>
              <a:t>Recall that the distribution of the sample proportion is approximately normal if the sample size is large, with standard deviation</a:t>
            </a:r>
          </a:p>
          <a:p>
            <a:pPr marL="342900" indent="-342900" defTabSz="914400" eaLnBrk="1" hangingPunct="1"/>
            <a:endParaRPr lang="en-US" sz="2700" dirty="0" smtClean="0"/>
          </a:p>
          <a:p>
            <a:pPr marL="342900" indent="-342900" defTabSz="914400" eaLnBrk="1" hangingPunct="1"/>
            <a:endParaRPr lang="en-US" sz="2700" dirty="0" smtClean="0"/>
          </a:p>
          <a:p>
            <a:pPr marL="342900" indent="-342900" defTabSz="914400" eaLnBrk="1" hangingPunct="1"/>
            <a:endParaRPr lang="en-US" sz="2700" dirty="0" smtClean="0"/>
          </a:p>
          <a:p>
            <a:pPr marL="342900" indent="-342900" defTabSz="914400" eaLnBrk="1" hangingPunct="1"/>
            <a:r>
              <a:rPr lang="en-US" sz="2700" dirty="0" smtClean="0"/>
              <a:t>We will estimate this with sample data</a:t>
            </a: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3973513" y="5216525"/>
          <a:ext cx="1814512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28" name="Equation" r:id="rId4" imgW="672808" imgH="444307" progId="Equation.3">
                  <p:embed/>
                </p:oleObj>
              </mc:Choice>
              <mc:Fallback>
                <p:oleObj name="Equation" r:id="rId4" imgW="672808" imgH="444307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3513" y="5216525"/>
                        <a:ext cx="1814512" cy="119538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6"/>
          <p:cNvGraphicFramePr>
            <a:graphicFrameLocks noChangeAspect="1"/>
          </p:cNvGraphicFramePr>
          <p:nvPr/>
        </p:nvGraphicFramePr>
        <p:xfrm>
          <a:off x="3636963" y="3195638"/>
          <a:ext cx="22479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29" name="Equation" r:id="rId6" imgW="799753" imgH="393529" progId="Equation.3">
                  <p:embed/>
                </p:oleObj>
              </mc:Choice>
              <mc:Fallback>
                <p:oleObj name="Equation" r:id="rId6" imgW="799753" imgH="393529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3195638"/>
                        <a:ext cx="2247900" cy="1104900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投影片編號版面配置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8229600" cy="1219200"/>
          </a:xfrm>
        </p:spPr>
        <p:txBody>
          <a:bodyPr/>
          <a:lstStyle/>
          <a:p>
            <a:pPr eaLnBrk="1" hangingPunct="1"/>
            <a:r>
              <a:rPr lang="en-US" altLang="zh-TW" sz="3700" dirty="0" smtClean="0">
                <a:ea typeface="新細明體" charset="-120"/>
              </a:rPr>
              <a:t>Formula for a Specific Confidence Interval for a Proportion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3581400"/>
            <a:ext cx="8077200" cy="533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sz="2500" dirty="0" smtClean="0"/>
              <a:t>when </a:t>
            </a:r>
            <a:r>
              <a:rPr lang="en-US" altLang="zh-TW" sz="2500" i="1" dirty="0" err="1" smtClean="0"/>
              <a:t>np</a:t>
            </a:r>
            <a:r>
              <a:rPr lang="en-US" altLang="zh-TW" sz="2500" i="1" dirty="0" smtClean="0"/>
              <a:t> </a:t>
            </a:r>
            <a:r>
              <a:rPr lang="en-US" altLang="zh-TW" sz="2500" dirty="0" smtClean="0">
                <a:sym typeface="Symbol" pitchFamily="18" charset="2"/>
              </a:rPr>
              <a:t></a:t>
            </a:r>
            <a:r>
              <a:rPr lang="en-US" altLang="zh-TW" sz="2500" dirty="0" smtClean="0"/>
              <a:t> 5 and </a:t>
            </a:r>
            <a:r>
              <a:rPr lang="en-US" altLang="zh-TW" sz="2500" i="1" dirty="0" err="1" smtClean="0"/>
              <a:t>nq</a:t>
            </a:r>
            <a:r>
              <a:rPr lang="en-US" altLang="zh-TW" sz="2500" i="1" dirty="0" smtClean="0"/>
              <a:t> </a:t>
            </a:r>
            <a:r>
              <a:rPr lang="en-US" altLang="zh-TW" sz="2500" dirty="0" smtClean="0">
                <a:sym typeface="Symbol" pitchFamily="18" charset="2"/>
              </a:rPr>
              <a:t></a:t>
            </a:r>
            <a:r>
              <a:rPr lang="en-US" altLang="zh-TW" sz="2500" dirty="0" smtClean="0"/>
              <a:t> 5.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4656139"/>
            <a:ext cx="7696200" cy="48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782" tIns="47891" rIns="95782" bIns="47891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2500" b="1" dirty="0"/>
              <a:t>Rounding Rule: </a:t>
            </a:r>
            <a:r>
              <a:rPr lang="en-US" altLang="zh-TW" sz="2500" dirty="0"/>
              <a:t>Round off to three decimal places.</a:t>
            </a:r>
          </a:p>
        </p:txBody>
      </p:sp>
      <p:graphicFrame>
        <p:nvGraphicFramePr>
          <p:cNvPr id="4098" name="Object 8"/>
          <p:cNvGraphicFramePr>
            <a:graphicFrameLocks noChangeAspect="1"/>
          </p:cNvGraphicFramePr>
          <p:nvPr/>
        </p:nvGraphicFramePr>
        <p:xfrm>
          <a:off x="1600200" y="2209800"/>
          <a:ext cx="60594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3" name="Equation" r:id="rId4" imgW="1841500" imgH="393700" progId="Equation.3">
                  <p:embed/>
                </p:oleObj>
              </mc:Choice>
              <mc:Fallback>
                <p:oleObj name="Equation" r:id="rId4" imgW="1841500" imgH="3937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09800"/>
                        <a:ext cx="6059488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7315200" cy="990600"/>
          </a:xfrm>
        </p:spPr>
        <p:txBody>
          <a:bodyPr/>
          <a:lstStyle/>
          <a:p>
            <a:pPr algn="l" eaLnBrk="1" hangingPunct="1"/>
            <a:r>
              <a:rPr lang="en-US" altLang="zh-TW" sz="3700" dirty="0" smtClean="0">
                <a:ea typeface="新細明體" charset="-120"/>
              </a:rPr>
              <a:t>Example: Male Nurses</a:t>
            </a:r>
          </a:p>
        </p:txBody>
      </p:sp>
      <p:sp>
        <p:nvSpPr>
          <p:cNvPr id="512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752600"/>
            <a:ext cx="8077200" cy="1219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TW" sz="2500" dirty="0" smtClean="0"/>
              <a:t>A sample of 500 nursing applications included 60 from men. Find the 90% confidence interval of the true proportion of men who applied to the nursing program.</a:t>
            </a:r>
          </a:p>
        </p:txBody>
      </p:sp>
      <p:sp>
        <p:nvSpPr>
          <p:cNvPr id="222217" name="AutoShape 9" descr="http://www.chinanews.com/news/2006/2006-05-12/8/U86P4T8D728877F118DT2006051215122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22219" name="AutoShape 11" descr="http://www.chinanews.com/news/2006/2006-05-12/8/U86P4T8D728877F118DT2006051215122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0"/>
          </p:nvPr>
        </p:nvSpPr>
        <p:spPr>
          <a:xfrm>
            <a:off x="6934200" y="6477000"/>
            <a:ext cx="2133600" cy="320675"/>
          </a:xfrm>
        </p:spPr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222221" name="Picture 13" descr="http://www.chinanews.com/news/2006/2006-05-12/8/U86P4T8D728877F118DT20060512151222.jpg"/>
          <p:cNvPicPr>
            <a:picLocks noChangeAspect="1" noChangeArrowheads="1"/>
          </p:cNvPicPr>
          <p:nvPr/>
        </p:nvPicPr>
        <p:blipFill>
          <a:blip r:embed="rId3" cstate="print"/>
          <a:srcRect b="7321"/>
          <a:stretch>
            <a:fillRect/>
          </a:stretch>
        </p:blipFill>
        <p:spPr bwMode="auto">
          <a:xfrm>
            <a:off x="2971800" y="3657600"/>
            <a:ext cx="4762500" cy="2833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7315200" cy="990600"/>
          </a:xfrm>
        </p:spPr>
        <p:txBody>
          <a:bodyPr/>
          <a:lstStyle/>
          <a:p>
            <a:pPr algn="l" eaLnBrk="1" hangingPunct="1"/>
            <a:r>
              <a:rPr lang="en-US" altLang="zh-TW" sz="3700" dirty="0" smtClean="0">
                <a:ea typeface="新細明體" charset="-120"/>
              </a:rPr>
              <a:t>Example: Male Nurses</a:t>
            </a:r>
          </a:p>
        </p:txBody>
      </p:sp>
      <p:sp>
        <p:nvSpPr>
          <p:cNvPr id="512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95400"/>
            <a:ext cx="8077200" cy="1219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TW" sz="2500" dirty="0" smtClean="0"/>
              <a:t>A sample of 500 nursing applications included 60 from men. Find the 90% confidence interval of the true proportion of men who applied to the nursing program.</a:t>
            </a:r>
          </a:p>
        </p:txBody>
      </p:sp>
      <p:graphicFrame>
        <p:nvGraphicFramePr>
          <p:cNvPr id="69636" name="Object 2"/>
          <p:cNvGraphicFramePr>
            <a:graphicFrameLocks noChangeAspect="1"/>
          </p:cNvGraphicFramePr>
          <p:nvPr/>
        </p:nvGraphicFramePr>
        <p:xfrm>
          <a:off x="685800" y="2606675"/>
          <a:ext cx="41211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00" name="Equation" r:id="rId4" imgW="1574117" imgH="215806" progId="">
                  <p:embed/>
                </p:oleObj>
              </mc:Choice>
              <mc:Fallback>
                <p:oleObj name="Equation" r:id="rId4" imgW="1574117" imgH="215806" progId="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606675"/>
                        <a:ext cx="412115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4675188" y="2620961"/>
          <a:ext cx="16938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01" name="Equation" r:id="rId6" imgW="647419" imgH="203112" progId="">
                  <p:embed/>
                </p:oleObj>
              </mc:Choice>
              <mc:Fallback>
                <p:oleObj name="Equation" r:id="rId6" imgW="647419" imgH="203112" progId="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188" y="2620961"/>
                        <a:ext cx="1693862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533400" y="4267200"/>
          <a:ext cx="81534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02" name="Equation" r:id="rId8" imgW="3581400" imgH="469900" progId="">
                  <p:embed/>
                </p:oleObj>
              </mc:Choice>
              <mc:Fallback>
                <p:oleObj name="Equation" r:id="rId8" imgW="3581400" imgH="469900" progId="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267200"/>
                        <a:ext cx="8153400" cy="97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3429000" y="5410200"/>
          <a:ext cx="23701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03" name="Equation" r:id="rId10" imgW="1040948" imgH="203112" progId="">
                  <p:embed/>
                </p:oleObj>
              </mc:Choice>
              <mc:Fallback>
                <p:oleObj name="Equation" r:id="rId10" imgW="1040948" imgH="203112" progId="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410200"/>
                        <a:ext cx="2370138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3400" y="5931774"/>
            <a:ext cx="7620000" cy="77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5782" tIns="47891" rIns="95782" bIns="47891">
            <a:spAutoFit/>
          </a:bodyPr>
          <a:lstStyle/>
          <a:p>
            <a:r>
              <a:rPr lang="en-US" altLang="zh-TW" sz="2200" dirty="0"/>
              <a:t>You can be 90% confident that the percentage of applicants who are men is between 9.6% and 14.4%.</a:t>
            </a:r>
          </a:p>
        </p:txBody>
      </p:sp>
      <p:graphicFrame>
        <p:nvGraphicFramePr>
          <p:cNvPr id="5126" name="Object 13"/>
          <p:cNvGraphicFramePr>
            <a:graphicFrameLocks noChangeAspect="1"/>
          </p:cNvGraphicFramePr>
          <p:nvPr/>
        </p:nvGraphicFramePr>
        <p:xfrm>
          <a:off x="1828800" y="3124200"/>
          <a:ext cx="53467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04" name="Equation" r:id="rId12" imgW="1841500" imgH="393700" progId="Equation.3">
                  <p:embed/>
                </p:oleObj>
              </mc:Choice>
              <mc:Fallback>
                <p:oleObj name="Equation" r:id="rId12" imgW="1841500" imgH="393700" progId="Equation.3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124200"/>
                        <a:ext cx="53467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685801" y="2606675"/>
          <a:ext cx="3968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05" name="Equation" r:id="rId14" imgW="152268" imgH="203024" progId="">
                  <p:embed/>
                </p:oleObj>
              </mc:Choice>
              <mc:Fallback>
                <p:oleObj name="Equation" r:id="rId14" imgW="152268" imgH="203024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1" y="2606675"/>
                        <a:ext cx="396875" cy="487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7" name="AutoShape 9" descr="http://www.chinanews.com/news/2006/2006-05-12/8/U86P4T8D728877F118DT2006051215122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22219" name="AutoShape 11" descr="http://www.chinanews.com/news/2006/2006-05-12/8/U86P4T8D728877F118DT2006051215122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222221" name="Picture 13" descr="http://www.chinanews.com/news/2006/2006-05-12/8/U86P4T8D728877F118DT20060512151222.jpg"/>
          <p:cNvPicPr>
            <a:picLocks noChangeAspect="1" noChangeArrowheads="1"/>
          </p:cNvPicPr>
          <p:nvPr/>
        </p:nvPicPr>
        <p:blipFill>
          <a:blip r:embed="rId16" cstate="print"/>
          <a:srcRect b="7321"/>
          <a:stretch>
            <a:fillRect/>
          </a:stretch>
        </p:blipFill>
        <p:spPr bwMode="auto">
          <a:xfrm>
            <a:off x="6858000" y="0"/>
            <a:ext cx="2286000" cy="13601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zh-TW" sz="3700" dirty="0" smtClean="0">
                <a:ea typeface="新細明體" charset="-120"/>
              </a:rPr>
              <a:t>Example: Religious Books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295400"/>
            <a:ext cx="7772400" cy="1905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TW" sz="2200" dirty="0" smtClean="0"/>
              <a:t>A survey of 1721 people found that 15.9% of individuals purchase religious books at a Christian bookstore. Find the 95% confidence interval of the true proportion of people who purchase their religious books at a Christian bookstore.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1752600" y="609600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hlinkClick r:id="rId3"/>
              </a:rPr>
              <a:t>看臉書算閱讀？ 調查：近半國人不看書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223238" name="Picture 6" descr="http://file.fwjia.com:88/d/file/2011-08-26/8ab1dbcc5bd0170f240e0ff705491281.jpg"/>
          <p:cNvPicPr>
            <a:picLocks noChangeAspect="1" noChangeArrowheads="1"/>
          </p:cNvPicPr>
          <p:nvPr/>
        </p:nvPicPr>
        <p:blipFill>
          <a:blip r:embed="rId4" cstate="print"/>
          <a:srcRect r="384" b="7143"/>
          <a:stretch>
            <a:fillRect/>
          </a:stretch>
        </p:blipFill>
        <p:spPr bwMode="auto">
          <a:xfrm>
            <a:off x="990600" y="3048000"/>
            <a:ext cx="4945770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zh-TW" sz="3700" dirty="0" smtClean="0">
                <a:ea typeface="新細明體" charset="-120"/>
              </a:rPr>
              <a:t>Example: Religious Books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295400"/>
            <a:ext cx="7772400" cy="1905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TW" sz="2200" dirty="0" smtClean="0"/>
              <a:t>A survey of 1721 people found that 15.9% of individuals purchase religious books at a Christian bookstore. Find the 95% confidence interval of the true proportion of people who purchase their religious books at a Christian bookstore.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790576" y="4065588"/>
          <a:ext cx="7591425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0" name="Equation" r:id="rId4" imgW="4025900" imgH="469900" progId="">
                  <p:embed/>
                </p:oleObj>
              </mc:Choice>
              <mc:Fallback>
                <p:oleObj name="Equation" r:id="rId4" imgW="4025900" imgH="469900" progId="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6" y="4065588"/>
                        <a:ext cx="7591425" cy="811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3271839" y="4986338"/>
          <a:ext cx="25749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1" name="Equation" r:id="rId6" imgW="1129810" imgH="203112" progId="">
                  <p:embed/>
                </p:oleObj>
              </mc:Choice>
              <mc:Fallback>
                <p:oleObj name="Equation" r:id="rId6" imgW="1129810" imgH="203112" progId="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9" y="4986338"/>
                        <a:ext cx="2574925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3400" y="5562602"/>
            <a:ext cx="8153400" cy="86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782" tIns="47891" rIns="95782" bIns="47891">
            <a:spAutoFit/>
          </a:bodyPr>
          <a:lstStyle/>
          <a:p>
            <a:r>
              <a:rPr lang="en-US" altLang="zh-TW" sz="2500" dirty="0"/>
              <a:t>You can say with 95% confidence that the true percentage is between 14.2% and 17.6%.</a:t>
            </a:r>
          </a:p>
        </p:txBody>
      </p:sp>
      <p:graphicFrame>
        <p:nvGraphicFramePr>
          <p:cNvPr id="6148" name="Object 10"/>
          <p:cNvGraphicFramePr>
            <a:graphicFrameLocks noChangeAspect="1"/>
          </p:cNvGraphicFramePr>
          <p:nvPr/>
        </p:nvGraphicFramePr>
        <p:xfrm>
          <a:off x="3276600" y="2743200"/>
          <a:ext cx="5029200" cy="102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2" name="Equation" r:id="rId8" imgW="1841500" imgH="393700" progId="Equation.3">
                  <p:embed/>
                </p:oleObj>
              </mc:Choice>
              <mc:Fallback>
                <p:oleObj name="Equation" r:id="rId8" imgW="1841500" imgH="39370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743200"/>
                        <a:ext cx="5029200" cy="1020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/>
        </p:nvGraphicFramePr>
        <p:xfrm>
          <a:off x="685800" y="3048000"/>
          <a:ext cx="1640681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3" name="Equation" r:id="rId10" imgW="672808" imgH="203112" progId="Equation.3">
                  <p:embed/>
                </p:oleObj>
              </mc:Choice>
              <mc:Fallback>
                <p:oleObj name="Equation" r:id="rId10" imgW="672808" imgH="203112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1640681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3" y="228600"/>
            <a:ext cx="6032500" cy="914400"/>
          </a:xfrm>
        </p:spPr>
        <p:txBody>
          <a:bodyPr/>
          <a:lstStyle/>
          <a:p>
            <a:pPr defTabSz="914400" eaLnBrk="1" hangingPunct="1"/>
            <a:r>
              <a:rPr lang="en-US" smtClean="0"/>
              <a:t>Example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941513"/>
            <a:ext cx="7772400" cy="3022600"/>
          </a:xfrm>
        </p:spPr>
        <p:txBody>
          <a:bodyPr/>
          <a:lstStyle/>
          <a:p>
            <a:pPr marL="342900" indent="-342900" defTabSz="914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3200" dirty="0" smtClean="0"/>
              <a:t>A random sample of 100 people shows that 25 are left-handed. </a:t>
            </a:r>
          </a:p>
          <a:p>
            <a:pPr marL="342900" indent="-342900" defTabSz="914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sz="3200" dirty="0" smtClean="0"/>
              <a:t>Form a 95% confidence interval for the true proportion of left-handers</a:t>
            </a:r>
          </a:p>
        </p:txBody>
      </p:sp>
      <p:pic>
        <p:nvPicPr>
          <p:cNvPr id="74758" name="Picture 4" descr="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6050" y="4800600"/>
            <a:ext cx="173355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83835"/>
            <a:ext cx="7696200" cy="51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219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2"/>
          <p:cNvSpPr>
            <a:spLocks noChangeArrowheads="1"/>
          </p:cNvSpPr>
          <p:nvPr/>
        </p:nvSpPr>
        <p:spPr bwMode="auto">
          <a:xfrm>
            <a:off x="2286000" y="5791200"/>
            <a:ext cx="4495800" cy="609600"/>
          </a:xfrm>
          <a:prstGeom prst="rect">
            <a:avLst/>
          </a:prstGeom>
          <a:solidFill>
            <a:srgbClr val="FDE0BD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1272" name="Rectangle 3"/>
          <p:cNvSpPr>
            <a:spLocks noGrp="1" noChangeArrowheads="1"/>
          </p:cNvSpPr>
          <p:nvPr>
            <p:ph type="title"/>
          </p:nvPr>
        </p:nvSpPr>
        <p:spPr>
          <a:xfrm>
            <a:off x="1657350" y="228600"/>
            <a:ext cx="5773738" cy="990600"/>
          </a:xfrm>
        </p:spPr>
        <p:txBody>
          <a:bodyPr/>
          <a:lstStyle/>
          <a:p>
            <a:pPr defTabSz="914400" eaLnBrk="1" hangingPunct="1"/>
            <a:r>
              <a:rPr lang="en-US" smtClean="0"/>
              <a:t>Example</a:t>
            </a:r>
          </a:p>
        </p:txBody>
      </p:sp>
      <p:sp>
        <p:nvSpPr>
          <p:cNvPr id="1127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772400" cy="1981200"/>
          </a:xfrm>
        </p:spPr>
        <p:txBody>
          <a:bodyPr/>
          <a:lstStyle/>
          <a:p>
            <a:pPr marL="342900" indent="-342900" defTabSz="914400" eaLnBrk="1" hangingPunct="1"/>
            <a:r>
              <a:rPr lang="en-US" dirty="0" smtClean="0"/>
              <a:t>A random sample of 100 people shows that 25 are left-handed. Form a 95% confidence interval for the true proportion of left-handers.</a:t>
            </a:r>
          </a:p>
        </p:txBody>
      </p:sp>
      <p:graphicFrame>
        <p:nvGraphicFramePr>
          <p:cNvPr id="11266" name="Object 8"/>
          <p:cNvGraphicFramePr>
            <a:graphicFrameLocks noChangeAspect="1"/>
          </p:cNvGraphicFramePr>
          <p:nvPr/>
        </p:nvGraphicFramePr>
        <p:xfrm>
          <a:off x="1981200" y="3810000"/>
          <a:ext cx="567512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Equation" r:id="rId4" imgW="1841500" imgH="469900" progId="Equation.3">
                  <p:embed/>
                </p:oleObj>
              </mc:Choice>
              <mc:Fallback>
                <p:oleObj name="Equation" r:id="rId4" imgW="1841500" imgH="4699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810000"/>
                        <a:ext cx="5675122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9"/>
          <p:cNvGraphicFramePr>
            <a:graphicFrameLocks noChangeAspect="1"/>
          </p:cNvGraphicFramePr>
          <p:nvPr/>
        </p:nvGraphicFramePr>
        <p:xfrm>
          <a:off x="2286000" y="5257800"/>
          <a:ext cx="445231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6" imgW="1181100" imgH="368300" progId="Equation.3">
                  <p:embed/>
                </p:oleObj>
              </mc:Choice>
              <mc:Fallback>
                <p:oleObj name="Equation" r:id="rId6" imgW="1181100" imgH="36830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257800"/>
                        <a:ext cx="4452317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chemeClr val="tx2"/>
                </a:solidFill>
              </a:rPr>
              <a:t>(continued)</a:t>
            </a:r>
          </a:p>
        </p:txBody>
      </p:sp>
      <p:pic>
        <p:nvPicPr>
          <p:cNvPr id="11275" name="Picture 11" descr="lef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48600" y="5375275"/>
            <a:ext cx="1200150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7" name="TextBox 12"/>
          <p:cNvSpPr txBox="1">
            <a:spLocks noChangeArrowheads="1"/>
          </p:cNvSpPr>
          <p:nvPr/>
        </p:nvSpPr>
        <p:spPr bwMode="auto">
          <a:xfrm>
            <a:off x="1371600" y="3048000"/>
            <a:ext cx="7489551" cy="46166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/>
              <a:t>np</a:t>
            </a:r>
            <a:r>
              <a:rPr lang="en-US" dirty="0"/>
              <a:t> = </a:t>
            </a:r>
            <a:r>
              <a:rPr lang="en-US" dirty="0" smtClean="0"/>
              <a:t>100*0.25 </a:t>
            </a:r>
            <a:r>
              <a:rPr lang="en-US" dirty="0"/>
              <a:t>= 25 &gt; </a:t>
            </a:r>
            <a:r>
              <a:rPr lang="en-US" dirty="0" smtClean="0"/>
              <a:t>5  </a:t>
            </a:r>
            <a:r>
              <a:rPr lang="en-US" altLang="zh-TW" dirty="0" smtClean="0"/>
              <a:t>&amp; </a:t>
            </a:r>
            <a:r>
              <a:rPr lang="en-US" dirty="0" smtClean="0"/>
              <a:t> n(1-p) = 100*0.75 </a:t>
            </a:r>
            <a:r>
              <a:rPr lang="en-US" dirty="0"/>
              <a:t>= 75 &gt; 5</a:t>
            </a:r>
          </a:p>
        </p:txBody>
      </p:sp>
      <p:sp>
        <p:nvSpPr>
          <p:cNvPr id="11278" name="TextBox 13"/>
          <p:cNvSpPr txBox="1">
            <a:spLocks noChangeArrowheads="1"/>
          </p:cNvSpPr>
          <p:nvPr/>
        </p:nvSpPr>
        <p:spPr bwMode="auto">
          <a:xfrm>
            <a:off x="152400" y="3886200"/>
            <a:ext cx="1557338" cy="92333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/>
              <a:t>Make sure</a:t>
            </a:r>
          </a:p>
          <a:p>
            <a:r>
              <a:rPr lang="en-US" sz="1800" dirty="0"/>
              <a:t>the sample</a:t>
            </a:r>
          </a:p>
          <a:p>
            <a:r>
              <a:rPr lang="en-US" sz="1800" dirty="0"/>
              <a:t>is big enough</a:t>
            </a:r>
          </a:p>
        </p:txBody>
      </p:sp>
      <p:cxnSp>
        <p:nvCxnSpPr>
          <p:cNvPr id="11279" name="Shape 15"/>
          <p:cNvCxnSpPr>
            <a:cxnSpLocks noChangeShapeType="1"/>
            <a:stCxn id="11278" idx="0"/>
            <a:endCxn id="11277" idx="1"/>
          </p:cNvCxnSpPr>
          <p:nvPr/>
        </p:nvCxnSpPr>
        <p:spPr bwMode="auto">
          <a:xfrm rot="5400000" flipH="1" flipV="1">
            <a:off x="847651" y="3362252"/>
            <a:ext cx="607367" cy="440531"/>
          </a:xfrm>
          <a:prstGeom prst="bentConnector2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16" name="投影片編號版面配置區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2450" y="457200"/>
            <a:ext cx="6032500" cy="762000"/>
          </a:xfrm>
        </p:spPr>
        <p:txBody>
          <a:bodyPr/>
          <a:lstStyle/>
          <a:p>
            <a:pPr defTabSz="914400" eaLnBrk="1" hangingPunct="1"/>
            <a:r>
              <a:rPr lang="en-US" smtClean="0"/>
              <a:t>Interpretation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696200" cy="4114800"/>
          </a:xfrm>
        </p:spPr>
        <p:txBody>
          <a:bodyPr/>
          <a:lstStyle/>
          <a:p>
            <a:pPr marL="342900" indent="-342900" defTabSz="914400" eaLnBrk="1" hangingPunct="1">
              <a:lnSpc>
                <a:spcPct val="90000"/>
              </a:lnSpc>
            </a:pPr>
            <a:r>
              <a:rPr lang="en-US" dirty="0" smtClean="0"/>
              <a:t>We are 95% confident that the true percentage of left-handers in the population is between </a:t>
            </a:r>
          </a:p>
          <a:p>
            <a:pPr marL="342900" indent="-342900" algn="ctr" defTabSz="9144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 smtClean="0"/>
              <a:t>16.51% and 33.49%.  </a:t>
            </a:r>
          </a:p>
          <a:p>
            <a:pPr marL="342900" indent="-342900" defTabSz="914400" eaLnBrk="1" hangingPunct="1">
              <a:lnSpc>
                <a:spcPct val="60000"/>
              </a:lnSpc>
            </a:pPr>
            <a:endParaRPr lang="en-US" dirty="0" smtClean="0"/>
          </a:p>
          <a:p>
            <a:pPr marL="342900" indent="-342900" defTabSz="914400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tx2"/>
                </a:solidFill>
              </a:rPr>
              <a:t>Although the interval from 0.1651 to 0.3349  may or may not contain the true proportion, 95% of intervals formed from samples of size 100 in this manner will contain the true proportion.</a:t>
            </a:r>
          </a:p>
        </p:txBody>
      </p:sp>
      <p:pic>
        <p:nvPicPr>
          <p:cNvPr id="79878" name="Picture 4" descr="lef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0" y="5375275"/>
            <a:ext cx="1200150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Freeform 2"/>
          <p:cNvSpPr>
            <a:spLocks/>
          </p:cNvSpPr>
          <p:nvPr/>
        </p:nvSpPr>
        <p:spPr bwMode="auto">
          <a:xfrm>
            <a:off x="5486400" y="3505200"/>
            <a:ext cx="1981200" cy="838200"/>
          </a:xfrm>
          <a:custGeom>
            <a:avLst/>
            <a:gdLst>
              <a:gd name="T0" fmla="*/ 0 w 1086"/>
              <a:gd name="T1" fmla="*/ 944325342 h 743"/>
              <a:gd name="T2" fmla="*/ 2147483647 w 1086"/>
              <a:gd name="T3" fmla="*/ 944325342 h 743"/>
              <a:gd name="T4" fmla="*/ 2147483647 w 1086"/>
              <a:gd name="T5" fmla="*/ 0 h 743"/>
              <a:gd name="T6" fmla="*/ 0 w 1086"/>
              <a:gd name="T7" fmla="*/ 0 h 743"/>
              <a:gd name="T8" fmla="*/ 0 w 1086"/>
              <a:gd name="T9" fmla="*/ 944325342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6"/>
              <a:gd name="T16" fmla="*/ 0 h 743"/>
              <a:gd name="T17" fmla="*/ 1086 w 1086"/>
              <a:gd name="T18" fmla="*/ 743 h 7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6" h="743">
                <a:moveTo>
                  <a:pt x="0" y="742"/>
                </a:moveTo>
                <a:lnTo>
                  <a:pt x="1085" y="742"/>
                </a:lnTo>
                <a:lnTo>
                  <a:pt x="1085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FDE0BD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Determining Sample Size</a:t>
            </a:r>
          </a:p>
        </p:txBody>
      </p:sp>
      <p:sp>
        <p:nvSpPr>
          <p:cNvPr id="80902" name="Freeform 4"/>
          <p:cNvSpPr>
            <a:spLocks/>
          </p:cNvSpPr>
          <p:nvPr/>
        </p:nvSpPr>
        <p:spPr bwMode="auto">
          <a:xfrm>
            <a:off x="1914525" y="3516313"/>
            <a:ext cx="1819275" cy="827087"/>
          </a:xfrm>
          <a:custGeom>
            <a:avLst/>
            <a:gdLst>
              <a:gd name="T0" fmla="*/ 0 w 1068"/>
              <a:gd name="T1" fmla="*/ 1590858495 h 429"/>
              <a:gd name="T2" fmla="*/ 2147483647 w 1068"/>
              <a:gd name="T3" fmla="*/ 1590858495 h 429"/>
              <a:gd name="T4" fmla="*/ 2147483647 w 1068"/>
              <a:gd name="T5" fmla="*/ 0 h 429"/>
              <a:gd name="T6" fmla="*/ 0 w 1068"/>
              <a:gd name="T7" fmla="*/ 0 h 429"/>
              <a:gd name="T8" fmla="*/ 0 w 1068"/>
              <a:gd name="T9" fmla="*/ 1590858495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68"/>
              <a:gd name="T16" fmla="*/ 0 h 429"/>
              <a:gd name="T17" fmla="*/ 1068 w 1068"/>
              <a:gd name="T18" fmla="*/ 429 h 4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68" h="429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FDE0BD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80903" name="Rectangle 5"/>
          <p:cNvSpPr>
            <a:spLocks noChangeArrowheads="1"/>
          </p:cNvSpPr>
          <p:nvPr/>
        </p:nvSpPr>
        <p:spPr bwMode="auto">
          <a:xfrm>
            <a:off x="2176463" y="3505200"/>
            <a:ext cx="1296987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b="1"/>
              <a:t>For the </a:t>
            </a:r>
          </a:p>
          <a:p>
            <a:pPr algn="ctr" eaLnBrk="0" hangingPunct="0"/>
            <a:r>
              <a:rPr lang="en-US" b="1"/>
              <a:t>Mean</a:t>
            </a:r>
          </a:p>
        </p:txBody>
      </p:sp>
      <p:sp>
        <p:nvSpPr>
          <p:cNvPr id="80904" name="Freeform 6"/>
          <p:cNvSpPr>
            <a:spLocks/>
          </p:cNvSpPr>
          <p:nvPr/>
        </p:nvSpPr>
        <p:spPr bwMode="auto">
          <a:xfrm>
            <a:off x="3495675" y="2057400"/>
            <a:ext cx="2286000" cy="1006475"/>
          </a:xfrm>
          <a:custGeom>
            <a:avLst/>
            <a:gdLst>
              <a:gd name="T0" fmla="*/ 0 w 1115"/>
              <a:gd name="T1" fmla="*/ 1966966963 h 514"/>
              <a:gd name="T2" fmla="*/ 2147483647 w 1115"/>
              <a:gd name="T3" fmla="*/ 1966966963 h 514"/>
              <a:gd name="T4" fmla="*/ 2147483647 w 1115"/>
              <a:gd name="T5" fmla="*/ 0 h 514"/>
              <a:gd name="T6" fmla="*/ 0 w 1115"/>
              <a:gd name="T7" fmla="*/ 0 h 514"/>
              <a:gd name="T8" fmla="*/ 0 w 1115"/>
              <a:gd name="T9" fmla="*/ 1966966963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5"/>
              <a:gd name="T16" fmla="*/ 0 h 514"/>
              <a:gd name="T17" fmla="*/ 1115 w 1115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80905" name="Rectangle 7"/>
          <p:cNvSpPr>
            <a:spLocks noChangeArrowheads="1"/>
          </p:cNvSpPr>
          <p:nvPr/>
        </p:nvSpPr>
        <p:spPr bwMode="auto">
          <a:xfrm>
            <a:off x="3648075" y="2133600"/>
            <a:ext cx="19589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Determining</a:t>
            </a:r>
          </a:p>
        </p:txBody>
      </p:sp>
      <p:sp>
        <p:nvSpPr>
          <p:cNvPr id="80906" name="Rectangle 8"/>
          <p:cNvSpPr>
            <a:spLocks noChangeArrowheads="1"/>
          </p:cNvSpPr>
          <p:nvPr/>
        </p:nvSpPr>
        <p:spPr bwMode="auto">
          <a:xfrm>
            <a:off x="3675063" y="2497138"/>
            <a:ext cx="19589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Sample Size</a:t>
            </a:r>
          </a:p>
        </p:txBody>
      </p:sp>
      <p:sp>
        <p:nvSpPr>
          <p:cNvPr id="80907" name="Rectangle 9"/>
          <p:cNvSpPr>
            <a:spLocks noChangeArrowheads="1"/>
          </p:cNvSpPr>
          <p:nvPr/>
        </p:nvSpPr>
        <p:spPr bwMode="auto">
          <a:xfrm>
            <a:off x="5562600" y="3505200"/>
            <a:ext cx="1865313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b="1"/>
              <a:t>For the</a:t>
            </a:r>
          </a:p>
          <a:p>
            <a:pPr algn="ctr" eaLnBrk="0" hangingPunct="0"/>
            <a:r>
              <a:rPr lang="en-US" b="1"/>
              <a:t>Proportion</a:t>
            </a:r>
          </a:p>
        </p:txBody>
      </p:sp>
      <p:sp>
        <p:nvSpPr>
          <p:cNvPr id="80908" name="Line 10"/>
          <p:cNvSpPr>
            <a:spLocks noChangeShapeType="1"/>
          </p:cNvSpPr>
          <p:nvPr/>
        </p:nvSpPr>
        <p:spPr bwMode="auto">
          <a:xfrm>
            <a:off x="4648200" y="3048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0909" name="Line 11"/>
          <p:cNvSpPr>
            <a:spLocks noChangeShapeType="1"/>
          </p:cNvSpPr>
          <p:nvPr/>
        </p:nvSpPr>
        <p:spPr bwMode="auto">
          <a:xfrm>
            <a:off x="2819400" y="3276600"/>
            <a:ext cx="3733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0910" name="Line 12"/>
          <p:cNvSpPr>
            <a:spLocks noChangeShapeType="1"/>
          </p:cNvSpPr>
          <p:nvPr/>
        </p:nvSpPr>
        <p:spPr bwMode="auto">
          <a:xfrm>
            <a:off x="2819400" y="3276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0911" name="Line 13"/>
          <p:cNvSpPr>
            <a:spLocks noChangeShapeType="1"/>
          </p:cNvSpPr>
          <p:nvPr/>
        </p:nvSpPr>
        <p:spPr bwMode="auto">
          <a:xfrm>
            <a:off x="6553200" y="3276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Sampling Error</a:t>
            </a:r>
          </a:p>
        </p:txBody>
      </p:sp>
      <p:sp>
        <p:nvSpPr>
          <p:cNvPr id="8192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229600" cy="4913313"/>
          </a:xfrm>
        </p:spPr>
        <p:txBody>
          <a:bodyPr/>
          <a:lstStyle/>
          <a:p>
            <a:pPr marL="342900" indent="-342900" defTabSz="914400" eaLnBrk="1" hangingPunct="1"/>
            <a:r>
              <a:rPr lang="en-US" dirty="0" smtClean="0"/>
              <a:t>The required sample size can be found to obtain  a desired </a:t>
            </a:r>
            <a:r>
              <a:rPr lang="en-US" dirty="0" smtClean="0">
                <a:solidFill>
                  <a:schemeClr val="folHlink"/>
                </a:solidFill>
              </a:rPr>
              <a:t>margin of error (e)</a:t>
            </a:r>
            <a:r>
              <a:rPr lang="en-US" dirty="0" smtClean="0"/>
              <a:t> with a specified level of confidence (1 - </a:t>
            </a:r>
            <a:r>
              <a:rPr lang="en-US" b="1" dirty="0" smtClean="0">
                <a:sym typeface="Symbol" pitchFamily="18" charset="2"/>
              </a:rPr>
              <a:t></a:t>
            </a:r>
            <a:r>
              <a:rPr lang="en-US" dirty="0" smtClean="0"/>
              <a:t>)</a:t>
            </a:r>
          </a:p>
          <a:p>
            <a:pPr marL="342900" indent="-342900" defTabSz="91440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dirty="0" smtClean="0"/>
          </a:p>
          <a:p>
            <a:pPr marL="342900" indent="-342900" defTabSz="914400" eaLnBrk="1" hangingPunct="1">
              <a:lnSpc>
                <a:spcPct val="110000"/>
              </a:lnSpc>
            </a:pPr>
            <a:endParaRPr lang="en-US" dirty="0" smtClean="0"/>
          </a:p>
          <a:p>
            <a:pPr marL="342900" indent="-342900" defTabSz="914400" eaLnBrk="1" hangingPunct="1">
              <a:lnSpc>
                <a:spcPct val="110000"/>
              </a:lnSpc>
            </a:pPr>
            <a:r>
              <a:rPr lang="en-US" dirty="0" smtClean="0"/>
              <a:t>The margin of error is also called </a:t>
            </a:r>
            <a:r>
              <a:rPr lang="en-US" dirty="0" smtClean="0">
                <a:solidFill>
                  <a:schemeClr val="folHlink"/>
                </a:solidFill>
              </a:rPr>
              <a:t>sampling error</a:t>
            </a:r>
          </a:p>
          <a:p>
            <a:pPr marL="742950" lvl="1" indent="-285750" defTabSz="914400" eaLnBrk="1" hangingPunct="1">
              <a:lnSpc>
                <a:spcPct val="110000"/>
              </a:lnSpc>
            </a:pPr>
            <a:r>
              <a:rPr lang="en-US" dirty="0" smtClean="0"/>
              <a:t>the amount of imprecision in the estimate of the population parameter</a:t>
            </a:r>
          </a:p>
          <a:p>
            <a:pPr marL="742950" lvl="1" indent="-285750" defTabSz="914400" eaLnBrk="1" hangingPunct="1">
              <a:lnSpc>
                <a:spcPct val="110000"/>
              </a:lnSpc>
            </a:pPr>
            <a:r>
              <a:rPr lang="en-US" dirty="0" smtClean="0"/>
              <a:t>the amount added and subtracted to the point estimate to form the confidence interval</a:t>
            </a:r>
          </a:p>
          <a:p>
            <a:pPr marL="342900" indent="-342900" defTabSz="9144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dirty="0" smtClean="0"/>
              <a:t>	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>
            <a:lum bright="-30000" contrast="30000"/>
          </a:blip>
          <a:srcRect/>
          <a:stretch>
            <a:fillRect/>
          </a:stretch>
        </p:blipFill>
        <p:spPr bwMode="auto">
          <a:xfrm>
            <a:off x="762000" y="63500"/>
            <a:ext cx="7772400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588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>
                <a:ea typeface="新細明體" charset="-120"/>
              </a:rPr>
              <a:t>Margin of Error for the estimate</a:t>
            </a:r>
          </a:p>
        </p:txBody>
      </p:sp>
      <p:pic>
        <p:nvPicPr>
          <p:cNvPr id="32772" name="Picture 8"/>
          <p:cNvPicPr>
            <a:picLocks noChangeAspect="1" noChangeArrowheads="1"/>
          </p:cNvPicPr>
          <p:nvPr/>
        </p:nvPicPr>
        <p:blipFill>
          <a:blip r:embed="rId2" cstate="print">
            <a:lum bright="-40000" contrast="40000"/>
          </a:blip>
          <a:srcRect/>
          <a:stretch>
            <a:fillRect/>
          </a:stretch>
        </p:blipFill>
        <p:spPr bwMode="auto">
          <a:xfrm>
            <a:off x="685800" y="1333500"/>
            <a:ext cx="7772400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Footer Placeholder 3"/>
          <p:cNvSpPr txBox="1">
            <a:spLocks noGrp="1"/>
          </p:cNvSpPr>
          <p:nvPr/>
        </p:nvSpPr>
        <p:spPr bwMode="auto">
          <a:xfrm>
            <a:off x="304800" y="4241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TW" sz="1200">
                <a:solidFill>
                  <a:schemeClr val="bg2"/>
                </a:solidFill>
              </a:rPr>
              <a:t>Source: Bluman, Chapter 7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" y="4953000"/>
            <a:ext cx="8001000" cy="1549400"/>
            <a:chOff x="288" y="3056"/>
            <a:chExt cx="5040" cy="976"/>
          </a:xfrm>
        </p:grpSpPr>
        <p:pic>
          <p:nvPicPr>
            <p:cNvPr id="32777" name="Picture 13" descr="D08_03"/>
            <p:cNvPicPr>
              <a:picLocks noChangeAspect="1" noChangeArrowheads="1"/>
            </p:cNvPicPr>
            <p:nvPr/>
          </p:nvPicPr>
          <p:blipFill>
            <a:blip r:embed="rId3" cstate="print"/>
            <a:srcRect r="3596" b="8955"/>
            <a:stretch>
              <a:fillRect/>
            </a:stretch>
          </p:blipFill>
          <p:spPr bwMode="auto">
            <a:xfrm>
              <a:off x="288" y="3056"/>
              <a:ext cx="5040" cy="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Rectangle 14"/>
            <p:cNvSpPr>
              <a:spLocks noChangeArrowheads="1"/>
            </p:cNvSpPr>
            <p:nvPr/>
          </p:nvSpPr>
          <p:spPr bwMode="auto">
            <a:xfrm>
              <a:off x="2880" y="3056"/>
              <a:ext cx="24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000">
                  <a:solidFill>
                    <a:srgbClr val="0000CC"/>
                  </a:solidFill>
                  <a:latin typeface="Tahoma" pitchFamily="34" charset="0"/>
                </a:rPr>
                <a:t>(Maximum Error of the Estimate)</a:t>
              </a:r>
              <a:endParaRPr lang="zh-TW" altLang="en-US" sz="2000">
                <a:solidFill>
                  <a:srgbClr val="0000CC"/>
                </a:solidFill>
                <a:latin typeface="Tahoma" pitchFamily="34" charset="0"/>
              </a:endParaRPr>
            </a:p>
          </p:txBody>
        </p:sp>
      </p:grpSp>
      <p:sp>
        <p:nvSpPr>
          <p:cNvPr id="32775" name="Text Box 16"/>
          <p:cNvSpPr txBox="1">
            <a:spLocks noChangeArrowheads="1"/>
          </p:cNvSpPr>
          <p:nvPr/>
        </p:nvSpPr>
        <p:spPr bwMode="auto">
          <a:xfrm>
            <a:off x="6731000" y="3803650"/>
            <a:ext cx="6604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10800" bIns="10800">
            <a:spAutoFit/>
          </a:bodyPr>
          <a:lstStyle/>
          <a:p>
            <a:r>
              <a:rPr lang="en-US" altLang="zh-TW" i="1">
                <a:solidFill>
                  <a:srgbClr val="000066"/>
                </a:solidFill>
              </a:rPr>
              <a:t>Z</a:t>
            </a:r>
            <a:r>
              <a:rPr lang="en-US" altLang="zh-TW" baseline="-25000">
                <a:solidFill>
                  <a:srgbClr val="000066"/>
                </a:solidFill>
              </a:rPr>
              <a:t>α/2</a:t>
            </a:r>
          </a:p>
        </p:txBody>
      </p:sp>
      <p:sp>
        <p:nvSpPr>
          <p:cNvPr id="32776" name="Text Box 17"/>
          <p:cNvSpPr txBox="1">
            <a:spLocks noChangeArrowheads="1"/>
          </p:cNvSpPr>
          <p:nvPr/>
        </p:nvSpPr>
        <p:spPr bwMode="auto">
          <a:xfrm>
            <a:off x="1816100" y="3803650"/>
            <a:ext cx="8509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10800" bIns="10800">
            <a:spAutoFit/>
          </a:bodyPr>
          <a:lstStyle/>
          <a:p>
            <a:r>
              <a:rPr lang="en-US" altLang="zh-TW" i="1">
                <a:solidFill>
                  <a:srgbClr val="000066"/>
                </a:solidFill>
                <a:latin typeface="Batang" pitchFamily="18" charset="-127"/>
                <a:ea typeface="Batang" pitchFamily="18" charset="-127"/>
              </a:rPr>
              <a:t>-</a:t>
            </a:r>
            <a:r>
              <a:rPr lang="en-US" altLang="zh-TW" i="1">
                <a:solidFill>
                  <a:srgbClr val="000066"/>
                </a:solidFill>
              </a:rPr>
              <a:t>Z</a:t>
            </a:r>
            <a:r>
              <a:rPr lang="en-US" altLang="zh-TW" baseline="-25000">
                <a:solidFill>
                  <a:srgbClr val="000066"/>
                </a:solidFill>
              </a:rPr>
              <a:t>α/2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Determining Sample Size</a:t>
            </a:r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12296" name="Freeform 4"/>
          <p:cNvSpPr>
            <a:spLocks/>
          </p:cNvSpPr>
          <p:nvPr/>
        </p:nvSpPr>
        <p:spPr bwMode="auto">
          <a:xfrm>
            <a:off x="1000125" y="3135313"/>
            <a:ext cx="1819275" cy="827087"/>
          </a:xfrm>
          <a:custGeom>
            <a:avLst/>
            <a:gdLst>
              <a:gd name="T0" fmla="*/ 0 w 1068"/>
              <a:gd name="T1" fmla="*/ 1590858495 h 429"/>
              <a:gd name="T2" fmla="*/ 2147483647 w 1068"/>
              <a:gd name="T3" fmla="*/ 1590858495 h 429"/>
              <a:gd name="T4" fmla="*/ 2147483647 w 1068"/>
              <a:gd name="T5" fmla="*/ 0 h 429"/>
              <a:gd name="T6" fmla="*/ 0 w 1068"/>
              <a:gd name="T7" fmla="*/ 0 h 429"/>
              <a:gd name="T8" fmla="*/ 0 w 1068"/>
              <a:gd name="T9" fmla="*/ 1590858495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68"/>
              <a:gd name="T16" fmla="*/ 0 h 429"/>
              <a:gd name="T17" fmla="*/ 1068 w 1068"/>
              <a:gd name="T18" fmla="*/ 429 h 4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68" h="429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FDE0BD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2297" name="Rectangle 5"/>
          <p:cNvSpPr>
            <a:spLocks noChangeArrowheads="1"/>
          </p:cNvSpPr>
          <p:nvPr/>
        </p:nvSpPr>
        <p:spPr bwMode="auto">
          <a:xfrm>
            <a:off x="1262063" y="3124200"/>
            <a:ext cx="1296987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b="1"/>
              <a:t>For the </a:t>
            </a:r>
          </a:p>
          <a:p>
            <a:pPr algn="ctr" eaLnBrk="0" hangingPunct="0"/>
            <a:r>
              <a:rPr lang="en-US" b="1"/>
              <a:t>Mean</a:t>
            </a:r>
          </a:p>
        </p:txBody>
      </p:sp>
      <p:sp>
        <p:nvSpPr>
          <p:cNvPr id="12298" name="Freeform 6"/>
          <p:cNvSpPr>
            <a:spLocks/>
          </p:cNvSpPr>
          <p:nvPr/>
        </p:nvSpPr>
        <p:spPr bwMode="auto">
          <a:xfrm>
            <a:off x="2286000" y="1676400"/>
            <a:ext cx="2286000" cy="1006475"/>
          </a:xfrm>
          <a:custGeom>
            <a:avLst/>
            <a:gdLst>
              <a:gd name="T0" fmla="*/ 0 w 1115"/>
              <a:gd name="T1" fmla="*/ 1966966963 h 514"/>
              <a:gd name="T2" fmla="*/ 2147483647 w 1115"/>
              <a:gd name="T3" fmla="*/ 1966966963 h 514"/>
              <a:gd name="T4" fmla="*/ 2147483647 w 1115"/>
              <a:gd name="T5" fmla="*/ 0 h 514"/>
              <a:gd name="T6" fmla="*/ 0 w 1115"/>
              <a:gd name="T7" fmla="*/ 0 h 514"/>
              <a:gd name="T8" fmla="*/ 0 w 1115"/>
              <a:gd name="T9" fmla="*/ 1966966963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5"/>
              <a:gd name="T16" fmla="*/ 0 h 514"/>
              <a:gd name="T17" fmla="*/ 1115 w 1115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2299" name="Rectangle 7"/>
          <p:cNvSpPr>
            <a:spLocks noChangeArrowheads="1"/>
          </p:cNvSpPr>
          <p:nvPr/>
        </p:nvSpPr>
        <p:spPr bwMode="auto">
          <a:xfrm>
            <a:off x="2438400" y="1752600"/>
            <a:ext cx="19589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Determining</a:t>
            </a:r>
          </a:p>
        </p:txBody>
      </p:sp>
      <p:sp>
        <p:nvSpPr>
          <p:cNvPr id="12300" name="Rectangle 8"/>
          <p:cNvSpPr>
            <a:spLocks noChangeArrowheads="1"/>
          </p:cNvSpPr>
          <p:nvPr/>
        </p:nvSpPr>
        <p:spPr bwMode="auto">
          <a:xfrm>
            <a:off x="2465388" y="2116138"/>
            <a:ext cx="19589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Sample Size</a:t>
            </a:r>
          </a:p>
        </p:txBody>
      </p:sp>
      <p:sp>
        <p:nvSpPr>
          <p:cNvPr id="12301" name="Line 10"/>
          <p:cNvSpPr>
            <a:spLocks noChangeShapeType="1"/>
          </p:cNvSpPr>
          <p:nvPr/>
        </p:nvSpPr>
        <p:spPr bwMode="auto">
          <a:xfrm>
            <a:off x="3438525" y="2667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302" name="Line 11"/>
          <p:cNvSpPr>
            <a:spLocks noChangeShapeType="1"/>
          </p:cNvSpPr>
          <p:nvPr/>
        </p:nvSpPr>
        <p:spPr bwMode="auto">
          <a:xfrm>
            <a:off x="1905000" y="2895600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303" name="Line 12"/>
          <p:cNvSpPr>
            <a:spLocks noChangeShapeType="1"/>
          </p:cNvSpPr>
          <p:nvPr/>
        </p:nvSpPr>
        <p:spPr bwMode="auto">
          <a:xfrm>
            <a:off x="19050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2290" name="Object 15"/>
          <p:cNvGraphicFramePr>
            <a:graphicFrameLocks noChangeAspect="1"/>
          </p:cNvGraphicFramePr>
          <p:nvPr/>
        </p:nvGraphicFramePr>
        <p:xfrm>
          <a:off x="381000" y="4343400"/>
          <a:ext cx="2981325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Equation" r:id="rId3" imgW="901309" imgH="406224" progId="Equation.3">
                  <p:embed/>
                </p:oleObj>
              </mc:Choice>
              <mc:Fallback>
                <p:oleObj name="Equation" r:id="rId3" imgW="901309" imgH="406224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343400"/>
                        <a:ext cx="2981325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1201737" y="4246562"/>
            <a:ext cx="2286000" cy="1676400"/>
          </a:xfrm>
          <a:prstGeom prst="ellipse">
            <a:avLst/>
          </a:prstGeom>
          <a:noFill/>
          <a:ln w="38100" algn="ctr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12291" name="Object 20"/>
          <p:cNvGraphicFramePr>
            <a:graphicFrameLocks noChangeAspect="1"/>
          </p:cNvGraphicFramePr>
          <p:nvPr/>
        </p:nvGraphicFramePr>
        <p:xfrm>
          <a:off x="5791200" y="3581400"/>
          <a:ext cx="2771775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Equation" r:id="rId5" imgW="837836" imgH="406224" progId="Equation.3">
                  <p:embed/>
                </p:oleObj>
              </mc:Choice>
              <mc:Fallback>
                <p:oleObj name="Equation" r:id="rId5" imgW="837836" imgH="406224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581400"/>
                        <a:ext cx="2771775" cy="134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23"/>
          <p:cNvGraphicFramePr>
            <a:graphicFrameLocks noChangeAspect="1"/>
          </p:cNvGraphicFramePr>
          <p:nvPr/>
        </p:nvGraphicFramePr>
        <p:xfrm>
          <a:off x="5410200" y="5257800"/>
          <a:ext cx="27463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Equation" r:id="rId7" imgW="837836" imgH="431613" progId="Equation.3">
                  <p:embed/>
                </p:oleObj>
              </mc:Choice>
              <mc:Fallback>
                <p:oleObj name="Equation" r:id="rId7" imgW="837836" imgH="431613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257800"/>
                        <a:ext cx="2746375" cy="1414462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向下箭號 21"/>
          <p:cNvSpPr/>
          <p:nvPr/>
        </p:nvSpPr>
        <p:spPr bwMode="auto">
          <a:xfrm>
            <a:off x="6629400" y="4648200"/>
            <a:ext cx="381000" cy="609600"/>
          </a:xfrm>
          <a:prstGeom prst="downArrow">
            <a:avLst>
              <a:gd name="adj1" fmla="val 50000"/>
              <a:gd name="adj2" fmla="val 6180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lum bright="-40000" contrast="40000"/>
          </a:blip>
          <a:srcRect/>
          <a:stretch>
            <a:fillRect/>
          </a:stretch>
        </p:blipFill>
        <p:spPr bwMode="auto">
          <a:xfrm>
            <a:off x="4801526" y="1524000"/>
            <a:ext cx="4342474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肘形接點 26"/>
          <p:cNvCxnSpPr>
            <a:stCxn id="12304" idx="6"/>
          </p:cNvCxnSpPr>
          <p:nvPr/>
        </p:nvCxnSpPr>
        <p:spPr bwMode="auto">
          <a:xfrm flipV="1">
            <a:off x="3487737" y="4267200"/>
            <a:ext cx="2074863" cy="81756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508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4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Determining Sample Size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71600"/>
            <a:ext cx="8305800" cy="4989513"/>
          </a:xfrm>
        </p:spPr>
        <p:txBody>
          <a:bodyPr/>
          <a:lstStyle/>
          <a:p>
            <a:pPr marL="342900" indent="-342900" defTabSz="914400" eaLnBrk="1" hangingPunct="1"/>
            <a:r>
              <a:rPr lang="en-US" sz="2600" dirty="0" smtClean="0"/>
              <a:t>To determine the required sample size for the mean, you must know:</a:t>
            </a:r>
          </a:p>
          <a:p>
            <a:pPr marL="742950" lvl="1" indent="-285750" defTabSz="914400" eaLnBrk="1" hangingPunct="1"/>
            <a:endParaRPr lang="en-US" sz="800" dirty="0" smtClean="0"/>
          </a:p>
          <a:p>
            <a:pPr marL="742950" lvl="1" indent="-285750" defTabSz="914400"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The desired level of confidence (1 - </a:t>
            </a:r>
            <a:r>
              <a:rPr lang="en-US" b="1" dirty="0" smtClean="0">
                <a:sym typeface="Symbol" pitchFamily="18" charset="2"/>
              </a:rPr>
              <a:t></a:t>
            </a:r>
            <a:r>
              <a:rPr lang="en-US" dirty="0" smtClean="0"/>
              <a:t>), which determines the critical value, Z</a:t>
            </a:r>
            <a:r>
              <a:rPr lang="el-GR" baseline="-25000" dirty="0" smtClean="0">
                <a:cs typeface="Arial" charset="0"/>
              </a:rPr>
              <a:t>α</a:t>
            </a:r>
            <a:r>
              <a:rPr lang="en-US" baseline="-25000" dirty="0" smtClean="0">
                <a:cs typeface="Arial" charset="0"/>
              </a:rPr>
              <a:t>/2</a:t>
            </a:r>
            <a:endParaRPr lang="el-GR" baseline="-25000" dirty="0" smtClean="0">
              <a:cs typeface="Arial" charset="0"/>
            </a:endParaRP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The acceptable sampling error, e</a:t>
            </a: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dirty="0" smtClean="0"/>
              <a:t>The standard deviation, </a:t>
            </a:r>
            <a:r>
              <a:rPr lang="el-GR" dirty="0" smtClean="0">
                <a:cs typeface="Arial" charset="0"/>
              </a:rPr>
              <a:t>σ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89094" name="Text Box 4"/>
          <p:cNvSpPr txBox="1">
            <a:spLocks noChangeArrowheads="1"/>
          </p:cNvSpPr>
          <p:nvPr/>
        </p:nvSpPr>
        <p:spPr bwMode="auto">
          <a:xfrm>
            <a:off x="7620000" y="990600"/>
            <a:ext cx="152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solidFill>
                  <a:schemeClr val="tx2"/>
                </a:solidFill>
              </a:rPr>
              <a:t>(continued)</a:t>
            </a: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4196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793038" cy="914400"/>
          </a:xfrm>
        </p:spPr>
        <p:txBody>
          <a:bodyPr/>
          <a:lstStyle/>
          <a:p>
            <a:pPr eaLnBrk="1" hangingPunct="1"/>
            <a:r>
              <a:rPr lang="en-US" smtClean="0"/>
              <a:t>Required Sample Size Example</a:t>
            </a:r>
          </a:p>
        </p:txBody>
      </p:sp>
      <p:sp>
        <p:nvSpPr>
          <p:cNvPr id="143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1143000"/>
          </a:xfrm>
          <a:solidFill>
            <a:srgbClr val="C7DAF7"/>
          </a:solidFill>
          <a:ln w="12700">
            <a:solidFill>
              <a:schemeClr val="tx1"/>
            </a:solidFill>
          </a:ln>
        </p:spPr>
        <p:txBody>
          <a:bodyPr lIns="180000" tIns="108000" rIns="180000" bIns="108000"/>
          <a:lstStyle/>
          <a:p>
            <a:pPr marL="0" indent="0" defTabSz="914400" eaLnBrk="1" hangingPunct="1">
              <a:lnSpc>
                <a:spcPct val="105000"/>
              </a:lnSpc>
              <a:buFont typeface="Wingdings" pitchFamily="2" charset="2"/>
              <a:buNone/>
            </a:pPr>
            <a:r>
              <a:rPr lang="en-US" dirty="0" smtClean="0"/>
              <a:t>If </a:t>
            </a:r>
            <a:r>
              <a:rPr lang="en-US" dirty="0" smtClean="0">
                <a:sym typeface="Symbol" pitchFamily="18" charset="2"/>
              </a:rPr>
              <a:t> = 45, w</a:t>
            </a:r>
            <a:r>
              <a:rPr lang="en-US" dirty="0" smtClean="0"/>
              <a:t>hat sample size is needed to estimate the mean within ± 5 with 90% confidence?  </a:t>
            </a:r>
          </a:p>
        </p:txBody>
      </p:sp>
      <p:sp>
        <p:nvSpPr>
          <p:cNvPr id="14344" name="Rectangle 4"/>
          <p:cNvSpPr>
            <a:spLocks noChangeArrowheads="1"/>
          </p:cNvSpPr>
          <p:nvPr/>
        </p:nvSpPr>
        <p:spPr bwMode="auto">
          <a:xfrm>
            <a:off x="6477000" y="5638800"/>
            <a:ext cx="2286000" cy="393700"/>
          </a:xfrm>
          <a:prstGeom prst="rect">
            <a:avLst/>
          </a:prstGeom>
          <a:solidFill>
            <a:srgbClr val="FFCCCC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/>
              <a:t>(Always round up)</a:t>
            </a:r>
          </a:p>
        </p:txBody>
      </p:sp>
      <p:graphicFrame>
        <p:nvGraphicFramePr>
          <p:cNvPr id="14338" name="Object 5"/>
          <p:cNvGraphicFramePr>
            <a:graphicFrameLocks noChangeAspect="1"/>
          </p:cNvGraphicFramePr>
          <p:nvPr/>
        </p:nvGraphicFramePr>
        <p:xfrm>
          <a:off x="1676400" y="3490913"/>
          <a:ext cx="58928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Equation" r:id="rId3" imgW="2374900" imgH="419100" progId="Equation.3">
                  <p:embed/>
                </p:oleObj>
              </mc:Choice>
              <mc:Fallback>
                <p:oleObj name="Equation" r:id="rId3" imgW="2374900" imgH="4191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490913"/>
                        <a:ext cx="5892800" cy="1041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Text Box 6"/>
          <p:cNvSpPr txBox="1">
            <a:spLocks noChangeArrowheads="1"/>
          </p:cNvSpPr>
          <p:nvPr/>
        </p:nvSpPr>
        <p:spPr bwMode="auto">
          <a:xfrm>
            <a:off x="1524000" y="4953000"/>
            <a:ext cx="6400800" cy="531813"/>
          </a:xfrm>
          <a:prstGeom prst="rect">
            <a:avLst/>
          </a:prstGeom>
          <a:solidFill>
            <a:srgbClr val="FDE0BD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So the required sample size is </a:t>
            </a:r>
            <a:r>
              <a:rPr lang="en-US" sz="2800" b="1">
                <a:solidFill>
                  <a:schemeClr val="folHlink"/>
                </a:solidFill>
              </a:rPr>
              <a:t>n = 220</a:t>
            </a:r>
          </a:p>
        </p:txBody>
      </p:sp>
      <p:sp>
        <p:nvSpPr>
          <p:cNvPr id="14346" name="Line 8"/>
          <p:cNvSpPr>
            <a:spLocks noChangeShapeType="1"/>
          </p:cNvSpPr>
          <p:nvPr/>
        </p:nvSpPr>
        <p:spPr bwMode="auto">
          <a:xfrm>
            <a:off x="7162800" y="43434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 animBg="1"/>
      <p:bldP spid="14345" grpId="0" animBg="1"/>
      <p:bldP spid="1434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Freeform 2"/>
          <p:cNvSpPr>
            <a:spLocks/>
          </p:cNvSpPr>
          <p:nvPr/>
        </p:nvSpPr>
        <p:spPr bwMode="auto">
          <a:xfrm>
            <a:off x="5486400" y="3124200"/>
            <a:ext cx="1981200" cy="1066800"/>
          </a:xfrm>
          <a:custGeom>
            <a:avLst/>
            <a:gdLst>
              <a:gd name="T0" fmla="*/ 0 w 1086"/>
              <a:gd name="T1" fmla="*/ 1529650707 h 743"/>
              <a:gd name="T2" fmla="*/ 2147483647 w 1086"/>
              <a:gd name="T3" fmla="*/ 1529650707 h 743"/>
              <a:gd name="T4" fmla="*/ 2147483647 w 1086"/>
              <a:gd name="T5" fmla="*/ 0 h 743"/>
              <a:gd name="T6" fmla="*/ 0 w 1086"/>
              <a:gd name="T7" fmla="*/ 0 h 743"/>
              <a:gd name="T8" fmla="*/ 0 w 1086"/>
              <a:gd name="T9" fmla="*/ 1529650707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6"/>
              <a:gd name="T16" fmla="*/ 0 h 743"/>
              <a:gd name="T17" fmla="*/ 1086 w 1086"/>
              <a:gd name="T18" fmla="*/ 743 h 7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6" h="743">
                <a:moveTo>
                  <a:pt x="0" y="742"/>
                </a:moveTo>
                <a:lnTo>
                  <a:pt x="1085" y="742"/>
                </a:lnTo>
                <a:lnTo>
                  <a:pt x="1085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FDE0BD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53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Determining Sample Size</a:t>
            </a:r>
          </a:p>
        </p:txBody>
      </p:sp>
      <p:sp>
        <p:nvSpPr>
          <p:cNvPr id="15369" name="Freeform 9"/>
          <p:cNvSpPr>
            <a:spLocks/>
          </p:cNvSpPr>
          <p:nvPr/>
        </p:nvSpPr>
        <p:spPr bwMode="auto">
          <a:xfrm>
            <a:off x="3495675" y="1676400"/>
            <a:ext cx="2286000" cy="1006475"/>
          </a:xfrm>
          <a:custGeom>
            <a:avLst/>
            <a:gdLst>
              <a:gd name="T0" fmla="*/ 0 w 1115"/>
              <a:gd name="T1" fmla="*/ 1966966963 h 514"/>
              <a:gd name="T2" fmla="*/ 2147483647 w 1115"/>
              <a:gd name="T3" fmla="*/ 1966966963 h 514"/>
              <a:gd name="T4" fmla="*/ 2147483647 w 1115"/>
              <a:gd name="T5" fmla="*/ 0 h 514"/>
              <a:gd name="T6" fmla="*/ 0 w 1115"/>
              <a:gd name="T7" fmla="*/ 0 h 514"/>
              <a:gd name="T8" fmla="*/ 0 w 1115"/>
              <a:gd name="T9" fmla="*/ 1966966963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5"/>
              <a:gd name="T16" fmla="*/ 0 h 514"/>
              <a:gd name="T17" fmla="*/ 1115 w 1115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648075" y="1752600"/>
            <a:ext cx="19589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Determining</a:t>
            </a: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3675063" y="2116138"/>
            <a:ext cx="1958975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b="1"/>
              <a:t>Sample Size</a:t>
            </a:r>
          </a:p>
        </p:txBody>
      </p: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5562600" y="3257550"/>
            <a:ext cx="1865313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b="1"/>
              <a:t>For the</a:t>
            </a:r>
          </a:p>
          <a:p>
            <a:pPr algn="ctr" eaLnBrk="0" hangingPunct="0"/>
            <a:r>
              <a:rPr lang="en-US" b="1"/>
              <a:t>Proportion</a:t>
            </a:r>
          </a:p>
        </p:txBody>
      </p:sp>
      <p:sp>
        <p:nvSpPr>
          <p:cNvPr id="15373" name="Line 15"/>
          <p:cNvSpPr>
            <a:spLocks noChangeShapeType="1"/>
          </p:cNvSpPr>
          <p:nvPr/>
        </p:nvSpPr>
        <p:spPr bwMode="auto">
          <a:xfrm>
            <a:off x="4648200" y="2667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374" name="Line 16"/>
          <p:cNvSpPr>
            <a:spLocks noChangeShapeType="1"/>
          </p:cNvSpPr>
          <p:nvPr/>
        </p:nvSpPr>
        <p:spPr bwMode="auto">
          <a:xfrm>
            <a:off x="4648200" y="289560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375" name="Line 18"/>
          <p:cNvSpPr>
            <a:spLocks noChangeShapeType="1"/>
          </p:cNvSpPr>
          <p:nvPr/>
        </p:nvSpPr>
        <p:spPr bwMode="auto">
          <a:xfrm>
            <a:off x="65532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376" name="AutoShape 31"/>
          <p:cNvSpPr>
            <a:spLocks noChangeArrowheads="1"/>
          </p:cNvSpPr>
          <p:nvPr/>
        </p:nvSpPr>
        <p:spPr bwMode="auto">
          <a:xfrm rot="16200000" flipH="1">
            <a:off x="4838700" y="3543300"/>
            <a:ext cx="609600" cy="533400"/>
          </a:xfrm>
          <a:custGeom>
            <a:avLst/>
            <a:gdLst>
              <a:gd name="T0" fmla="*/ 340014324 w 21600"/>
              <a:gd name="T1" fmla="*/ 0 h 21600"/>
              <a:gd name="T2" fmla="*/ 340014324 w 21600"/>
              <a:gd name="T3" fmla="*/ 183087953 h 21600"/>
              <a:gd name="T4" fmla="*/ 72763664 w 21600"/>
              <a:gd name="T5" fmla="*/ 325275598 h 21600"/>
              <a:gd name="T6" fmla="*/ 485542386 w 21600"/>
              <a:gd name="T7" fmla="*/ 9154427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15362" name="Object 32"/>
          <p:cNvGraphicFramePr>
            <a:graphicFrameLocks noChangeAspect="1"/>
          </p:cNvGraphicFramePr>
          <p:nvPr/>
        </p:nvGraphicFramePr>
        <p:xfrm>
          <a:off x="5815013" y="4765675"/>
          <a:ext cx="2767012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6" name="Equation" r:id="rId3" imgW="1002865" imgH="444307" progId="Equation.3">
                  <p:embed/>
                </p:oleObj>
              </mc:Choice>
              <mc:Fallback>
                <p:oleObj name="Equation" r:id="rId3" imgW="1002865" imgH="444307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4765675"/>
                        <a:ext cx="2767012" cy="122713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7" name="Text Box 33"/>
          <p:cNvSpPr txBox="1">
            <a:spLocks noChangeArrowheads="1"/>
          </p:cNvSpPr>
          <p:nvPr/>
        </p:nvSpPr>
        <p:spPr bwMode="auto">
          <a:xfrm>
            <a:off x="3302000" y="4953000"/>
            <a:ext cx="18288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Now solve for  n  to get</a:t>
            </a:r>
          </a:p>
        </p:txBody>
      </p:sp>
      <p:sp>
        <p:nvSpPr>
          <p:cNvPr id="15378" name="AutoShape 34"/>
          <p:cNvSpPr>
            <a:spLocks noChangeArrowheads="1"/>
          </p:cNvSpPr>
          <p:nvPr/>
        </p:nvSpPr>
        <p:spPr bwMode="auto">
          <a:xfrm>
            <a:off x="2768600" y="5257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379" name="AutoShape 35"/>
          <p:cNvSpPr>
            <a:spLocks noChangeArrowheads="1"/>
          </p:cNvSpPr>
          <p:nvPr/>
        </p:nvSpPr>
        <p:spPr bwMode="auto">
          <a:xfrm>
            <a:off x="5207000" y="5257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15363" name="Object 36"/>
          <p:cNvGraphicFramePr>
            <a:graphicFrameLocks noChangeAspect="1"/>
          </p:cNvGraphicFramePr>
          <p:nvPr/>
        </p:nvGraphicFramePr>
        <p:xfrm>
          <a:off x="28575" y="4760913"/>
          <a:ext cx="2881313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" name="Equation" r:id="rId5" imgW="1002865" imgH="444307" progId="Equation.3">
                  <p:embed/>
                </p:oleObj>
              </mc:Choice>
              <mc:Fallback>
                <p:oleObj name="Equation" r:id="rId5" imgW="1002865" imgH="444307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" y="4760913"/>
                        <a:ext cx="2881313" cy="127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DE0B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0" name="Text Box 37"/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chemeClr val="tx2"/>
                </a:solidFill>
              </a:rPr>
              <a:t>(continued)</a:t>
            </a: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Determining Sample Size</a:t>
            </a:r>
          </a:p>
        </p:txBody>
      </p:sp>
      <p:sp>
        <p:nvSpPr>
          <p:cNvPr id="96261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524000"/>
            <a:ext cx="7696200" cy="4837113"/>
          </a:xfrm>
        </p:spPr>
        <p:txBody>
          <a:bodyPr/>
          <a:lstStyle/>
          <a:p>
            <a:pPr marL="342900" indent="-342900" defTabSz="914400" eaLnBrk="1" hangingPunct="1"/>
            <a:r>
              <a:rPr lang="en-US" sz="2600" dirty="0" smtClean="0"/>
              <a:t>To determine the required sample size for the proportion, you must know:</a:t>
            </a:r>
          </a:p>
          <a:p>
            <a:pPr marL="742950" lvl="1" indent="-285750" defTabSz="914400" eaLnBrk="1" hangingPunct="1"/>
            <a:endParaRPr lang="en-US" sz="800" dirty="0" smtClean="0"/>
          </a:p>
          <a:p>
            <a:pPr marL="742950" lvl="1" indent="-285750" defTabSz="914400" eaLnBrk="1" hangingPunct="1">
              <a:lnSpc>
                <a:spcPct val="110000"/>
              </a:lnSpc>
              <a:spcBef>
                <a:spcPct val="35000"/>
              </a:spcBef>
            </a:pPr>
            <a:r>
              <a:rPr lang="en-US" dirty="0" smtClean="0"/>
              <a:t>The desired level of confidence (1 - </a:t>
            </a:r>
            <a:r>
              <a:rPr lang="en-US" i="1" dirty="0" smtClean="0">
                <a:sym typeface="Symbol" pitchFamily="18" charset="2"/>
              </a:rPr>
              <a:t></a:t>
            </a:r>
            <a:r>
              <a:rPr lang="en-US" dirty="0" smtClean="0"/>
              <a:t>), which determines the critical value, </a:t>
            </a:r>
            <a:r>
              <a:rPr lang="en-US" i="1" dirty="0" smtClean="0"/>
              <a:t>Z</a:t>
            </a:r>
            <a:r>
              <a:rPr lang="el-GR" i="1" baseline="-25000" dirty="0" smtClean="0">
                <a:cs typeface="Arial" charset="0"/>
              </a:rPr>
              <a:t>α</a:t>
            </a:r>
            <a:r>
              <a:rPr lang="en-US" baseline="-25000" dirty="0" smtClean="0">
                <a:cs typeface="Arial" charset="0"/>
              </a:rPr>
              <a:t>/2</a:t>
            </a:r>
            <a:endParaRPr lang="el-GR" baseline="-25000" dirty="0" smtClean="0">
              <a:cs typeface="Arial" charset="0"/>
            </a:endParaRP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ct val="35000"/>
              </a:spcBef>
            </a:pPr>
            <a:r>
              <a:rPr lang="en-US" dirty="0" smtClean="0"/>
              <a:t>The acceptable sampling error,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ct val="35000"/>
              </a:spcBef>
            </a:pPr>
            <a:r>
              <a:rPr lang="en-US" dirty="0" smtClean="0"/>
              <a:t>The true proportion of events of interest,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</a:t>
            </a:r>
            <a:endParaRPr lang="el-GR" i="1" dirty="0" smtClean="0">
              <a:latin typeface="Times New Roman" pitchFamily="18" charset="0"/>
              <a:cs typeface="Times New Roman" pitchFamily="18" charset="0"/>
            </a:endParaRPr>
          </a:p>
          <a:p>
            <a:pPr marL="1143000" lvl="2" indent="-228600" defTabSz="914400" eaLnBrk="1" hangingPunct="1">
              <a:lnSpc>
                <a:spcPct val="110000"/>
              </a:lnSpc>
              <a:spcBef>
                <a:spcPct val="35000"/>
              </a:spcBef>
            </a:pP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200" dirty="0" smtClean="0"/>
              <a:t> can be estimated with a pilot sample if necessary (or conservatively use 0.5 as an estimate of </a:t>
            </a: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200" dirty="0" smtClean="0"/>
              <a:t>)</a:t>
            </a:r>
            <a:endParaRPr lang="el-GR" sz="2200" dirty="0" smtClean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6262" name="Text Box 4"/>
          <p:cNvSpPr txBox="1">
            <a:spLocks noChangeArrowheads="1"/>
          </p:cNvSpPr>
          <p:nvPr/>
        </p:nvSpPr>
        <p:spPr bwMode="auto">
          <a:xfrm>
            <a:off x="7467600" y="990600"/>
            <a:ext cx="152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solidFill>
                  <a:schemeClr val="tx2"/>
                </a:solidFill>
              </a:rPr>
              <a:t>(continued)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229600" cy="819150"/>
          </a:xfrm>
          <a:noFill/>
        </p:spPr>
        <p:txBody>
          <a:bodyPr/>
          <a:lstStyle/>
          <a:p>
            <a:r>
              <a:rPr lang="en-US" altLang="zh-TW" sz="3200" smtClean="0">
                <a:ea typeface="新細明體" pitchFamily="18" charset="-120"/>
              </a:rPr>
              <a:t>The Mean and Standard Deviation of the Sample Mean</a:t>
            </a:r>
          </a:p>
        </p:txBody>
      </p:sp>
      <p:pic>
        <p:nvPicPr>
          <p:cNvPr id="126980" name="Picture 11" descr="F07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63" y="1973263"/>
            <a:ext cx="8308975" cy="1684337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285708" name="Picture 12" descr="F07_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225" y="4108450"/>
            <a:ext cx="8291513" cy="2292350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28006" name="Text Box 18"/>
          <p:cNvSpPr txBox="1">
            <a:spLocks noChangeArrowheads="1"/>
          </p:cNvSpPr>
          <p:nvPr/>
        </p:nvSpPr>
        <p:spPr bwMode="auto">
          <a:xfrm>
            <a:off x="136525" y="6505575"/>
            <a:ext cx="27717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200"/>
              <a:t>Source:  Weiss, Introductory Statistics</a:t>
            </a:r>
          </a:p>
        </p:txBody>
      </p:sp>
    </p:spTree>
    <p:extLst>
      <p:ext uri="{BB962C8B-B14F-4D97-AF65-F5344CB8AC3E}">
        <p14:creationId xmlns:p14="http://schemas.microsoft.com/office/powerpoint/2010/main" val="1153453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285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Required Sample Size Example</a:t>
            </a:r>
          </a:p>
        </p:txBody>
      </p:sp>
      <p:sp>
        <p:nvSpPr>
          <p:cNvPr id="9728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1"/>
            <a:ext cx="8077200" cy="1981199"/>
          </a:xfrm>
          <a:solidFill>
            <a:srgbClr val="C7DAF7"/>
          </a:solidFill>
          <a:ln w="12700">
            <a:solidFill>
              <a:schemeClr val="tx1"/>
            </a:solidFill>
          </a:ln>
        </p:spPr>
        <p:txBody>
          <a:bodyPr lIns="180000" tIns="108000" rIns="180000" bIns="108000"/>
          <a:lstStyle/>
          <a:p>
            <a:pPr marL="0" indent="0" defTabSz="914400" eaLnBrk="1" hangingPunct="1">
              <a:lnSpc>
                <a:spcPct val="105000"/>
              </a:lnSpc>
              <a:buFont typeface="Wingdings" pitchFamily="2" charset="2"/>
              <a:buNone/>
            </a:pPr>
            <a:r>
              <a:rPr lang="en-US" sz="2600" dirty="0" smtClean="0"/>
              <a:t>How large a sample would be necessary to estimate the true proportion defective in a large population </a:t>
            </a:r>
            <a:r>
              <a:rPr lang="en-US" sz="2600" dirty="0" smtClean="0">
                <a:solidFill>
                  <a:schemeClr val="folHlink"/>
                </a:solidFill>
              </a:rPr>
              <a:t>within </a:t>
            </a:r>
            <a:r>
              <a:rPr lang="en-US" sz="2600" dirty="0" smtClean="0">
                <a:solidFill>
                  <a:schemeClr val="folHlink"/>
                </a:solidFill>
                <a:cs typeface="Arial" charset="0"/>
              </a:rPr>
              <a:t>±</a:t>
            </a:r>
            <a:r>
              <a:rPr lang="en-US" sz="2600" dirty="0" smtClean="0">
                <a:solidFill>
                  <a:schemeClr val="folHlink"/>
                </a:solidFill>
              </a:rPr>
              <a:t>3%,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chemeClr val="folHlink"/>
                </a:solidFill>
              </a:rPr>
              <a:t>with 95% confidence?</a:t>
            </a:r>
          </a:p>
          <a:p>
            <a:pPr marL="0" indent="0" defTabSz="914400" eaLnBrk="1" hangingPunct="1">
              <a:lnSpc>
                <a:spcPct val="105000"/>
              </a:lnSpc>
              <a:buFont typeface="Wingdings" pitchFamily="2" charset="2"/>
              <a:buNone/>
            </a:pPr>
            <a:r>
              <a:rPr lang="en-US" sz="2600" dirty="0" smtClean="0"/>
              <a:t> (Assume a pilot sample yields    = 0.12)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97286" name="Text Box 8"/>
          <p:cNvSpPr txBox="1">
            <a:spLocks noChangeArrowheads="1"/>
          </p:cNvSpPr>
          <p:nvPr/>
        </p:nvSpPr>
        <p:spPr bwMode="auto">
          <a:xfrm>
            <a:off x="1752600" y="4800600"/>
            <a:ext cx="518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/>
        </p:nvGraphicFramePr>
        <p:xfrm>
          <a:off x="5257800" y="2819400"/>
          <a:ext cx="381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0" name="Equation" r:id="rId3" imgW="152268" imgH="203024" progId="Equation.3">
                  <p:embed/>
                </p:oleObj>
              </mc:Choice>
              <mc:Fallback>
                <p:oleObj name="Equation" r:id="rId3" imgW="152268" imgH="203024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819400"/>
                        <a:ext cx="3810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8"/>
          <p:cNvSpPr>
            <a:spLocks noChangeArrowheads="1"/>
          </p:cNvSpPr>
          <p:nvPr/>
        </p:nvSpPr>
        <p:spPr bwMode="auto">
          <a:xfrm>
            <a:off x="1066800" y="1600200"/>
            <a:ext cx="1676400" cy="609600"/>
          </a:xfrm>
          <a:prstGeom prst="rect">
            <a:avLst/>
          </a:prstGeom>
          <a:solidFill>
            <a:srgbClr val="C7DAF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639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467600" cy="838200"/>
          </a:xfrm>
        </p:spPr>
        <p:txBody>
          <a:bodyPr/>
          <a:lstStyle/>
          <a:p>
            <a:pPr defTabSz="914400" eaLnBrk="1" hangingPunct="1"/>
            <a:r>
              <a:rPr lang="en-US" dirty="0" smtClean="0"/>
              <a:t>Required Sample Size Example</a:t>
            </a:r>
          </a:p>
        </p:txBody>
      </p:sp>
      <p:sp>
        <p:nvSpPr>
          <p:cNvPr id="16392" name="Rectangle 3"/>
          <p:cNvSpPr>
            <a:spLocks noChangeArrowheads="1"/>
          </p:cNvSpPr>
          <p:nvPr/>
        </p:nvSpPr>
        <p:spPr bwMode="auto">
          <a:xfrm>
            <a:off x="1143000" y="1676400"/>
            <a:ext cx="6477000" cy="227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Solution:</a:t>
            </a:r>
          </a:p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For 95% confidence, use </a:t>
            </a:r>
            <a:r>
              <a:rPr lang="en-US" sz="2800" i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l-GR" sz="2800" i="1" baseline="-25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800" baseline="-250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sz="28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= 1.96</a:t>
            </a:r>
          </a:p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US" sz="2800" i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8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= 0.03</a:t>
            </a:r>
          </a:p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= 0.12</a:t>
            </a:r>
            <a:r>
              <a:rPr lang="en-US" sz="2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, so use this to estimate </a:t>
            </a:r>
            <a:r>
              <a:rPr lang="en-US" sz="2800" i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l-GR" sz="2800" i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93" name="Rectangle 4"/>
          <p:cNvSpPr>
            <a:spLocks noChangeArrowheads="1"/>
          </p:cNvSpPr>
          <p:nvPr/>
        </p:nvSpPr>
        <p:spPr bwMode="auto">
          <a:xfrm>
            <a:off x="6477000" y="5638800"/>
            <a:ext cx="2514600" cy="685800"/>
          </a:xfrm>
          <a:prstGeom prst="rect">
            <a:avLst/>
          </a:prstGeom>
          <a:solidFill>
            <a:srgbClr val="FDE0B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So use  n = 451</a:t>
            </a:r>
          </a:p>
        </p:txBody>
      </p:sp>
      <p:graphicFrame>
        <p:nvGraphicFramePr>
          <p:cNvPr id="16386" name="Object 5"/>
          <p:cNvGraphicFramePr>
            <a:graphicFrameLocks noChangeAspect="1"/>
          </p:cNvGraphicFramePr>
          <p:nvPr/>
        </p:nvGraphicFramePr>
        <p:xfrm>
          <a:off x="328613" y="4311650"/>
          <a:ext cx="8488362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Equation" r:id="rId4" imgW="3314700" imgH="469900" progId="Equation.3">
                  <p:embed/>
                </p:oleObj>
              </mc:Choice>
              <mc:Fallback>
                <p:oleObj name="Equation" r:id="rId4" imgW="3314700" imgH="4699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311650"/>
                        <a:ext cx="8488362" cy="12017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4" name="Line 6"/>
          <p:cNvSpPr>
            <a:spLocks noChangeShapeType="1"/>
          </p:cNvSpPr>
          <p:nvPr/>
        </p:nvSpPr>
        <p:spPr bwMode="auto">
          <a:xfrm>
            <a:off x="7848600" y="51054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Text Box 7"/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>
                <a:solidFill>
                  <a:schemeClr val="tx2"/>
                </a:solidFill>
              </a:rPr>
              <a:t>(continued)</a:t>
            </a: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30AC16-8D0D-4477-AB9F-CB2E6852D6D1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1143000" y="3505200"/>
          <a:ext cx="381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Equation" r:id="rId6" imgW="152268" imgH="203024" progId="Equation.3">
                  <p:embed/>
                </p:oleObj>
              </mc:Choice>
              <mc:Fallback>
                <p:oleObj name="Equation" r:id="rId6" imgW="152268" imgH="203024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05200"/>
                        <a:ext cx="3810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924800" cy="20574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sz="2200" dirty="0" smtClean="0"/>
              <a:t>A researcher wishes to estimate, with 95% confidence, the proportion of people who own a home computer. A previous study shows that 40% of those interviewed had a computer at home. The researcher wishes to be accurate within 2% of the true proportion. Find the minimum sample size necessary.</a:t>
            </a:r>
          </a:p>
        </p:txBody>
      </p:sp>
      <p:sp>
        <p:nvSpPr>
          <p:cNvPr id="245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Example: Home Computers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290888" y="3608388"/>
          <a:ext cx="3273425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62" name="Equation" r:id="rId4" imgW="1459866" imgH="469696" progId="">
                  <p:embed/>
                </p:oleObj>
              </mc:Choice>
              <mc:Fallback>
                <p:oleObj name="Equation" r:id="rId4" imgW="1459866" imgH="469696" progId="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3608388"/>
                        <a:ext cx="3273425" cy="96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6419850" y="3929063"/>
          <a:ext cx="15049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63" name="Equation" r:id="rId6" imgW="660113" imgH="177723" progId="">
                  <p:embed/>
                </p:oleObj>
              </mc:Choice>
              <mc:Fallback>
                <p:oleObj name="Equation" r:id="rId6" imgW="660113" imgH="177723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9850" y="3929063"/>
                        <a:ext cx="150495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5800" y="4876800"/>
            <a:ext cx="7543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The researcher should interview a sample of at least 2305 people.</a:t>
            </a:r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990600" y="3505200"/>
          <a:ext cx="236873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64" name="Equation" r:id="rId8" imgW="863225" imgH="444307" progId="Equation.3">
                  <p:embed/>
                </p:oleObj>
              </mc:Choice>
              <mc:Fallback>
                <p:oleObj name="Equation" r:id="rId8" imgW="863225" imgH="444307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505200"/>
                        <a:ext cx="2368731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投影片編號版面配置區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219200"/>
            <a:ext cx="8001000" cy="1676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In last example assume that no pervious study was done. Find the minimum sample size necessary to be accurate within 2% of the true population. </a:t>
            </a:r>
          </a:p>
          <a:p>
            <a:pPr marL="0" indent="0">
              <a:buNone/>
            </a:pPr>
            <a:r>
              <a:rPr lang="en-US" sz="2400" dirty="0" smtClean="0"/>
              <a:t>Here   = 0.5 and   = 0.5.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56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762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Example: Home Computers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108028"/>
              </p:ext>
            </p:extLst>
          </p:nvPr>
        </p:nvGraphicFramePr>
        <p:xfrm>
          <a:off x="1676400" y="2438400"/>
          <a:ext cx="366568" cy="445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2" name="Equation" r:id="rId4" imgW="152268" imgH="203024" progId="">
                  <p:embed/>
                </p:oleObj>
              </mc:Choice>
              <mc:Fallback>
                <p:oleObj name="Equation" r:id="rId4" imgW="152268" imgH="203024" progId="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438400"/>
                        <a:ext cx="366568" cy="4459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116317"/>
              </p:ext>
            </p:extLst>
          </p:nvPr>
        </p:nvGraphicFramePr>
        <p:xfrm>
          <a:off x="3276600" y="2438400"/>
          <a:ext cx="3365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3" name="Equation" r:id="rId6" imgW="126835" imgH="202936" progId="">
                  <p:embed/>
                </p:oleObj>
              </mc:Choice>
              <mc:Fallback>
                <p:oleObj name="Equation" r:id="rId6" imgW="126835" imgH="202936" progId="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438400"/>
                        <a:ext cx="336550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33501"/>
            <a:ext cx="4419600" cy="25290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569803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2401 people must be interviewed when    is unknown. This is 96 more people needed if    is known 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361033"/>
              </p:ext>
            </p:extLst>
          </p:nvPr>
        </p:nvGraphicFramePr>
        <p:xfrm>
          <a:off x="6248400" y="5642401"/>
          <a:ext cx="3667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4" name="Equation" r:id="rId9" imgW="152268" imgH="203024" progId="">
                  <p:embed/>
                </p:oleObj>
              </mc:Choice>
              <mc:Fallback>
                <p:oleObj name="Equation" r:id="rId9" imgW="152268" imgH="203024" progId="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642401"/>
                        <a:ext cx="36671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374227"/>
              </p:ext>
            </p:extLst>
          </p:nvPr>
        </p:nvGraphicFramePr>
        <p:xfrm>
          <a:off x="5410200" y="5942012"/>
          <a:ext cx="3667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5" name="Equation" r:id="rId10" imgW="152268" imgH="203024" progId="">
                  <p:embed/>
                </p:oleObj>
              </mc:Choice>
              <mc:Fallback>
                <p:oleObj name="Equation" r:id="rId10" imgW="152268" imgH="203024" progId="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942012"/>
                        <a:ext cx="36671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投影片編號版面配置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7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Exercises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Exercises 7-3 (p.395)</a:t>
            </a:r>
          </a:p>
          <a:p>
            <a:r>
              <a:rPr lang="en-US" altLang="zh-TW" dirty="0" smtClean="0"/>
              <a:t>#5, 8, 13, 14, 15, 18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2000" y="4419600"/>
            <a:ext cx="7854950" cy="1400175"/>
          </a:xfrm>
        </p:spPr>
        <p:txBody>
          <a:bodyPr/>
          <a:lstStyle/>
          <a:p>
            <a:pPr marR="0"/>
            <a:r>
              <a:rPr lang="en-US" altLang="zh-TW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Point and Confidence Intervals for Variances and Standard Deviations</a:t>
            </a:r>
            <a:endParaRPr lang="zh-TW" altLang="en-US" sz="3600" b="1" dirty="0" smtClean="0">
              <a:solidFill>
                <a:srgbClr val="002060"/>
              </a:solidFill>
              <a:effectLst>
                <a:outerShdw blurRad="38100" dist="38100" dir="2700000" algn="tl">
                  <a:srgbClr val="FFFFFF"/>
                </a:outerShdw>
              </a:effectLst>
              <a:cs typeface="Times New Roman" pitchFamily="18" charset="0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533400" y="1905000"/>
            <a:ext cx="7851648" cy="1219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Topic-3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cs typeface="Verdana" pitchFamily="34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C1D24C-E6E8-4F64-BBCA-083FFDB4FAAA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Introduction </a:t>
            </a:r>
            <a:endParaRPr lang="zh-TW" altLang="en-US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A37087-F9B0-476E-B792-5CB87229701E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266242" name="Picture 2" descr="http://www.jituwang.com/uploads/allimg/130301/260453-130301123R6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57400"/>
            <a:ext cx="3655772" cy="2438400"/>
          </a:xfrm>
          <a:prstGeom prst="rect">
            <a:avLst/>
          </a:prstGeom>
          <a:noFill/>
        </p:spPr>
      </p:pic>
      <p:pic>
        <p:nvPicPr>
          <p:cNvPr id="266246" name="Picture 6" descr="http://tw.allproducts.com/fastener/cjscrew/supplier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600200"/>
            <a:ext cx="3810000" cy="2857500"/>
          </a:xfrm>
          <a:prstGeom prst="rect">
            <a:avLst/>
          </a:prstGeom>
          <a:noFill/>
        </p:spPr>
      </p:pic>
      <p:pic>
        <p:nvPicPr>
          <p:cNvPr id="266248" name="Picture 8" descr="http://2.bp.blogspot.com/_vMSO1Jv7Hk4/TOC3IeBNGrI/AAAAAAAABjU/QQ48qYg-bZY/s640/04.jpg"/>
          <p:cNvPicPr>
            <a:picLocks noChangeAspect="1" noChangeArrowheads="1"/>
          </p:cNvPicPr>
          <p:nvPr/>
        </p:nvPicPr>
        <p:blipFill>
          <a:blip r:embed="rId4" cstate="print"/>
          <a:srcRect t="22581" b="20645"/>
          <a:stretch>
            <a:fillRect/>
          </a:stretch>
        </p:blipFill>
        <p:spPr bwMode="auto">
          <a:xfrm>
            <a:off x="3238500" y="4572000"/>
            <a:ext cx="59055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848600" cy="914400"/>
          </a:xfrm>
        </p:spPr>
        <p:txBody>
          <a:bodyPr/>
          <a:lstStyle/>
          <a:p>
            <a:r>
              <a:rPr lang="en-US" sz="4000" dirty="0" smtClean="0"/>
              <a:t>Confidence Intervals for </a:t>
            </a:r>
            <a:r>
              <a:rPr lang="el-GR" altLang="zh-TW" dirty="0" smtClean="0"/>
              <a:t>σ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&amp;</a:t>
            </a:r>
            <a:r>
              <a:rPr lang="el-GR" altLang="zh-TW" dirty="0" smtClean="0"/>
              <a:t> σ</a:t>
            </a:r>
            <a:endParaRPr lang="en-US" sz="4000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924800" cy="4648200"/>
          </a:xfrm>
        </p:spPr>
        <p:txBody>
          <a:bodyPr/>
          <a:lstStyle/>
          <a:p>
            <a:r>
              <a:rPr lang="en-US" sz="2400" dirty="0" smtClean="0"/>
              <a:t>When products that fit together (such as pipes) are manufactured, it is important to keep the variations of the diameters of the products as small as possible; otherwise, they will not fit together properly and will have to be scrapped. </a:t>
            </a:r>
          </a:p>
          <a:p>
            <a:r>
              <a:rPr lang="en-US" sz="2400" dirty="0" smtClean="0"/>
              <a:t>In the manufacture of medicines, the variance and standard deviation of the medication in the pills play an important role in making sure patients receive the proper dosage. </a:t>
            </a:r>
          </a:p>
          <a:p>
            <a:r>
              <a:rPr lang="en-US" sz="2400" dirty="0" smtClean="0"/>
              <a:t>For these reasons, confidence intervals for variances and standard deviations are necessary.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7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/>
          <a:lstStyle/>
          <a:p>
            <a:pPr eaLnBrk="1" hangingPunct="1"/>
            <a:r>
              <a:rPr lang="en-US" sz="4000" smtClean="0"/>
              <a:t>Chi-Square Distributions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924800" cy="4800600"/>
          </a:xfrm>
        </p:spPr>
        <p:txBody>
          <a:bodyPr/>
          <a:lstStyle/>
          <a:p>
            <a:pPr marL="395288" indent="-395288">
              <a:spcBef>
                <a:spcPts val="1800"/>
              </a:spcBef>
              <a:defRPr/>
            </a:pPr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C00000"/>
                </a:solidFill>
              </a:rPr>
              <a:t>chi-square distribution </a:t>
            </a:r>
            <a:r>
              <a:rPr lang="en-US" sz="2400" dirty="0" smtClean="0"/>
              <a:t>must be used to calculate confidence intervals for one population variance and standard deviation. </a:t>
            </a:r>
          </a:p>
          <a:p>
            <a:pPr>
              <a:spcBef>
                <a:spcPts val="1800"/>
              </a:spcBef>
              <a:defRPr/>
            </a:pPr>
            <a:r>
              <a:rPr lang="en-US" sz="2400" dirty="0" smtClean="0"/>
              <a:t>The chi-square variable is similar to the </a:t>
            </a:r>
            <a:r>
              <a:rPr lang="en-US" sz="2400" i="1" dirty="0" smtClean="0"/>
              <a:t>t </a:t>
            </a:r>
            <a:r>
              <a:rPr lang="en-US" sz="2400" dirty="0" smtClean="0"/>
              <a:t>variable in that its distribution is a family of curves based on the number of degrees of freedom. </a:t>
            </a:r>
          </a:p>
          <a:p>
            <a:pPr>
              <a:spcBef>
                <a:spcPts val="1800"/>
              </a:spcBef>
              <a:defRPr/>
            </a:pPr>
            <a:r>
              <a:rPr lang="en-US" sz="2400" dirty="0" smtClean="0"/>
              <a:t>The symbol for chi-square is     (Greek letter chi, pronounced “</a:t>
            </a:r>
            <a:r>
              <a:rPr lang="en-US" sz="2400" dirty="0" err="1" smtClean="0"/>
              <a:t>ki</a:t>
            </a:r>
            <a:r>
              <a:rPr lang="en-US" sz="2400" dirty="0" smtClean="0"/>
              <a:t>”).</a:t>
            </a:r>
          </a:p>
          <a:p>
            <a:pPr>
              <a:spcBef>
                <a:spcPts val="1800"/>
              </a:spcBef>
              <a:defRPr/>
            </a:pPr>
            <a:r>
              <a:rPr lang="en-US" sz="2400" dirty="0" smtClean="0"/>
              <a:t>A chi-square variable cannot be negative, and the distributions are skewed to the right. </a:t>
            </a:r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4953000" y="3810000"/>
          <a:ext cx="5381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15" name="Equation" r:id="rId3" imgW="203112" imgH="228501" progId="">
                  <p:embed/>
                </p:oleObj>
              </mc:Choice>
              <mc:Fallback>
                <p:oleObj name="Equation" r:id="rId3" imgW="203112" imgH="228501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10000"/>
                        <a:ext cx="538163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 Placeholder 5"/>
          <p:cNvSpPr txBox="1">
            <a:spLocks/>
          </p:cNvSpPr>
          <p:nvPr/>
        </p:nvSpPr>
        <p:spPr bwMode="auto">
          <a:xfrm>
            <a:off x="1524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Bluman Chapter 7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2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/>
          <a:lstStyle/>
          <a:p>
            <a:pPr eaLnBrk="1" hangingPunct="1"/>
            <a:r>
              <a:rPr lang="en-US" sz="4000" smtClean="0"/>
              <a:t>Chi-Square Distributions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5800" y="1295400"/>
            <a:ext cx="7924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ts val="1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</a:pPr>
            <a:r>
              <a:rPr lang="en-US" sz="2400" smtClean="0">
                <a:solidFill>
                  <a:srgbClr val="000000"/>
                </a:solidFill>
              </a:rPr>
              <a:t>At about 100 degrees of freedom, the chi-square distribution becomes somewhat symmetric. </a:t>
            </a:r>
          </a:p>
          <a:p>
            <a:pPr fontAlgn="base">
              <a:spcBef>
                <a:spcPts val="1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</a:pPr>
            <a:r>
              <a:rPr lang="en-US" sz="2400" smtClean="0">
                <a:solidFill>
                  <a:srgbClr val="000000"/>
                </a:solidFill>
              </a:rPr>
              <a:t>The area under each chi-square distribution is equal to 1.00, or 100%.</a:t>
            </a:r>
          </a:p>
        </p:txBody>
      </p:sp>
      <p:pic>
        <p:nvPicPr>
          <p:cNvPr id="15975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3352800"/>
            <a:ext cx="4953000" cy="320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5"/>
          <p:cNvSpPr txBox="1">
            <a:spLocks/>
          </p:cNvSpPr>
          <p:nvPr/>
        </p:nvSpPr>
        <p:spPr bwMode="auto">
          <a:xfrm>
            <a:off x="1524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Bluman Chapter 7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5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18222" r="16875" b="10000"/>
          <a:stretch/>
        </p:blipFill>
        <p:spPr bwMode="auto">
          <a:xfrm>
            <a:off x="309488" y="990600"/>
            <a:ext cx="837731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040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7696200" cy="13716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Find the values for           and          for a 90% confidence interval when </a:t>
            </a:r>
            <a:r>
              <a:rPr lang="en-US" sz="2400" i="1" dirty="0" smtClean="0"/>
              <a:t>n</a:t>
            </a:r>
            <a:r>
              <a:rPr lang="en-US" sz="2400" dirty="0" smtClean="0"/>
              <a:t> = 25.</a:t>
            </a:r>
          </a:p>
        </p:txBody>
      </p:sp>
      <p:sp>
        <p:nvSpPr>
          <p:cNvPr id="286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762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Example 7-13:  Using Table G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5800" y="5334000"/>
            <a:ext cx="7543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To find         , subtract 1 – 0.90 = 0.10.  Divide by 2 to get 0.05.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To find        , subtract 1 – 0.05 to get 0.95. </a:t>
            </a: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5160963" y="1223963"/>
          <a:ext cx="706437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14" name="Equation" r:id="rId4" imgW="266469" imgH="241091" progId="">
                  <p:embed/>
                </p:oleObj>
              </mc:Choice>
              <mc:Fallback>
                <p:oleObj name="Equation" r:id="rId4" imgW="266469" imgH="241091" progId="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3" y="1223963"/>
                        <a:ext cx="706437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3730625" y="1219200"/>
          <a:ext cx="8413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15" name="Equation" r:id="rId6" imgW="317225" imgH="253780" progId="">
                  <p:embed/>
                </p:oleObj>
              </mc:Choice>
              <mc:Fallback>
                <p:oleObj name="Equation" r:id="rId6" imgW="317225" imgH="253780" progId="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25" y="1219200"/>
                        <a:ext cx="841375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83" name="Picture 10"/>
          <p:cNvPicPr>
            <a:picLocks noChangeAspect="1" noChangeArrowheads="1"/>
          </p:cNvPicPr>
          <p:nvPr/>
        </p:nvPicPr>
        <p:blipFill>
          <a:blip r:embed="rId8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5999" y="2204694"/>
            <a:ext cx="5436767" cy="282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11"/>
          <p:cNvGraphicFramePr>
            <a:graphicFrameLocks noChangeAspect="1"/>
          </p:cNvGraphicFramePr>
          <p:nvPr/>
        </p:nvGraphicFramePr>
        <p:xfrm>
          <a:off x="1673225" y="5230812"/>
          <a:ext cx="8413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16" name="Equation" r:id="rId9" imgW="317225" imgH="253780" progId="">
                  <p:embed/>
                </p:oleObj>
              </mc:Choice>
              <mc:Fallback>
                <p:oleObj name="Equation" r:id="rId9" imgW="317225" imgH="253780" progId="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225" y="5230812"/>
                        <a:ext cx="841375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1676400" y="5957887"/>
          <a:ext cx="706438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17" name="Equation" r:id="rId10" imgW="266469" imgH="241091" progId="">
                  <p:embed/>
                </p:oleObj>
              </mc:Choice>
              <mc:Fallback>
                <p:oleObj name="Equation" r:id="rId10" imgW="266469" imgH="241091" progId="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957887"/>
                        <a:ext cx="706438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投影片編號版面配置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4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391400" cy="8382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Use the 0.95 and 0.05 columns and the row corresponding to 24 </a:t>
            </a:r>
            <a:r>
              <a:rPr lang="en-US" sz="2400" dirty="0" err="1" smtClean="0"/>
              <a:t>d.f</a:t>
            </a:r>
            <a:r>
              <a:rPr lang="en-US" sz="2400" dirty="0" smtClean="0"/>
              <a:t>. in Table G.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762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Example 7-13:  Using Table G</a:t>
            </a:r>
          </a:p>
        </p:txBody>
      </p:sp>
      <p:pic>
        <p:nvPicPr>
          <p:cNvPr id="16487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438400"/>
            <a:ext cx="79057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9636" name="Object 8"/>
          <p:cNvGraphicFramePr>
            <a:graphicFrameLocks noChangeAspect="1"/>
          </p:cNvGraphicFramePr>
          <p:nvPr/>
        </p:nvGraphicFramePr>
        <p:xfrm>
          <a:off x="609600" y="6027737"/>
          <a:ext cx="80010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39" name="Equation" r:id="rId5" imgW="3086100" imgH="254000" progId="">
                  <p:embed/>
                </p:oleObj>
              </mc:Choice>
              <mc:Fallback>
                <p:oleObj name="Equation" r:id="rId5" imgW="3086100" imgH="25400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6027737"/>
                        <a:ext cx="8001000" cy="60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3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8001000" cy="762000"/>
          </a:xfrm>
        </p:spPr>
        <p:txBody>
          <a:bodyPr/>
          <a:lstStyle/>
          <a:p>
            <a:r>
              <a:rPr lang="en-US" sz="3600" dirty="0" smtClean="0"/>
              <a:t>Formula for the C.I. for a Variance</a:t>
            </a:r>
          </a:p>
        </p:txBody>
      </p:sp>
      <p:graphicFrame>
        <p:nvGraphicFramePr>
          <p:cNvPr id="69636" name="Object 2"/>
          <p:cNvGraphicFramePr>
            <a:graphicFrameLocks noChangeAspect="1"/>
          </p:cNvGraphicFramePr>
          <p:nvPr/>
        </p:nvGraphicFramePr>
        <p:xfrm>
          <a:off x="1295400" y="2209800"/>
          <a:ext cx="67119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04" name="Equation" r:id="rId4" imgW="2565400" imgH="482600" progId="">
                  <p:embed/>
                </p:oleObj>
              </mc:Choice>
              <mc:Fallback>
                <p:oleObj name="Equation" r:id="rId4" imgW="2565400" imgH="482600" progId="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09800"/>
                        <a:ext cx="671195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3946525"/>
            <a:ext cx="8229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600" kern="0" dirty="0" smtClean="0">
                <a:solidFill>
                  <a:srgbClr val="000000"/>
                </a:solidFill>
              </a:rPr>
              <a:t>For </a:t>
            </a:r>
            <a:r>
              <a:rPr lang="en-US" sz="3600" kern="0" dirty="0">
                <a:solidFill>
                  <a:srgbClr val="000000"/>
                </a:solidFill>
              </a:rPr>
              <a:t>a Standard Deviation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1020763" y="4921250"/>
          <a:ext cx="7110412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05" name="Equation" r:id="rId6" imgW="2717800" imgH="520700" progId="">
                  <p:embed/>
                </p:oleObj>
              </mc:Choice>
              <mc:Fallback>
                <p:oleObj name="Equation" r:id="rId6" imgW="2717800" imgH="520700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4921250"/>
                        <a:ext cx="7110412" cy="1250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685800" y="1447800"/>
            <a:ext cx="403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sz="3600" kern="0" dirty="0" smtClean="0">
                <a:latin typeface="Arial"/>
                <a:ea typeface="+mj-ea"/>
                <a:cs typeface="+mj-cs"/>
              </a:rPr>
              <a:t>For a Variance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8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077200" cy="4572000"/>
          </a:xfrm>
        </p:spPr>
        <p:txBody>
          <a:bodyPr/>
          <a:lstStyle/>
          <a:p>
            <a:pPr marL="0" indent="0">
              <a:spcBef>
                <a:spcPct val="50000"/>
              </a:spcBef>
              <a:buFont typeface="Wingdings" pitchFamily="2" charset="2"/>
              <a:buNone/>
            </a:pPr>
            <a:r>
              <a:rPr lang="en-US" sz="2800" b="1" smtClean="0"/>
              <a:t>Rounding Rule </a:t>
            </a:r>
          </a:p>
          <a:p>
            <a:pPr marL="0" indent="0">
              <a:spcBef>
                <a:spcPct val="50000"/>
              </a:spcBef>
              <a:buFont typeface="Wingdings" pitchFamily="2" charset="2"/>
              <a:buNone/>
            </a:pPr>
            <a:endParaRPr lang="en-US" sz="1000" b="1" smtClean="0"/>
          </a:p>
          <a:p>
            <a:pPr marL="0" indent="0">
              <a:buFont typeface="Wingdings" pitchFamily="2" charset="2"/>
              <a:buNone/>
            </a:pPr>
            <a:r>
              <a:rPr lang="en-US" sz="2400" smtClean="0"/>
              <a:t>When you are computing a confidence interval for a population variance or standard deviation by using raw data, round off to one more decimal places than the number of decimal places in the original data.</a:t>
            </a:r>
          </a:p>
          <a:p>
            <a:pPr marL="0" indent="0">
              <a:buFont typeface="Wingdings" pitchFamily="2" charset="2"/>
              <a:buNone/>
            </a:pPr>
            <a:endParaRPr lang="en-US" sz="1600" smtClean="0"/>
          </a:p>
          <a:p>
            <a:pPr marL="0" indent="0">
              <a:buFont typeface="Wingdings" pitchFamily="2" charset="2"/>
              <a:buNone/>
            </a:pPr>
            <a:r>
              <a:rPr lang="en-US" sz="2400" smtClean="0"/>
              <a:t>When you are computing a confidence interval for a population variance or standard deviation by using a sample variance or standard deviation, round off to the same number of decimal places as given for the sample variance or standard deviation.</a:t>
            </a:r>
          </a:p>
        </p:txBody>
      </p:sp>
      <p:sp>
        <p:nvSpPr>
          <p:cNvPr id="71683" name="Rectangle 4"/>
          <p:cNvSpPr>
            <a:spLocks noChangeArrowheads="1"/>
          </p:cNvSpPr>
          <p:nvPr/>
        </p:nvSpPr>
        <p:spPr bwMode="auto">
          <a:xfrm>
            <a:off x="1066800" y="381000"/>
            <a:ext cx="7620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TW" sz="4000" dirty="0" smtClean="0">
                <a:solidFill>
                  <a:srgbClr val="000066"/>
                </a:solidFill>
              </a:rPr>
              <a:t>Confidence Intervals for </a:t>
            </a:r>
            <a:r>
              <a:rPr lang="el-GR" altLang="zh-TW" sz="4000" dirty="0" smtClean="0">
                <a:solidFill>
                  <a:srgbClr val="000066"/>
                </a:solidFill>
              </a:rPr>
              <a:t>σ</a:t>
            </a:r>
            <a:r>
              <a:rPr lang="en-US" altLang="zh-TW" sz="4000" baseline="30000" dirty="0" smtClean="0">
                <a:solidFill>
                  <a:srgbClr val="000066"/>
                </a:solidFill>
              </a:rPr>
              <a:t>2</a:t>
            </a:r>
            <a:r>
              <a:rPr lang="en-US" altLang="zh-TW" sz="4000" dirty="0" smtClean="0">
                <a:solidFill>
                  <a:srgbClr val="000066"/>
                </a:solidFill>
              </a:rPr>
              <a:t> &amp;</a:t>
            </a:r>
            <a:r>
              <a:rPr lang="el-GR" altLang="zh-TW" sz="4000" dirty="0" smtClean="0">
                <a:solidFill>
                  <a:srgbClr val="000066"/>
                </a:solidFill>
              </a:rPr>
              <a:t> σ</a:t>
            </a:r>
            <a:endParaRPr lang="en-US" sz="4000" dirty="0" smtClean="0">
              <a:solidFill>
                <a:srgbClr val="000066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1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Assumptions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Assumptions</a:t>
            </a:r>
            <a:r>
              <a:rPr lang="en-US" altLang="zh-TW" dirty="0"/>
              <a:t> </a:t>
            </a:r>
            <a:r>
              <a:rPr lang="en-US" altLang="zh-TW" dirty="0" smtClean="0"/>
              <a:t>for finding a CI for a variance or std.</a:t>
            </a:r>
          </a:p>
          <a:p>
            <a:endParaRPr lang="en-US" altLang="zh-TW" dirty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sample is randomly selected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 population must be normally distributed.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646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8077200" cy="15240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A study of 30 women found the standard deviation of their ages was 5.2 years. Find the 95% confidence interval for the variance and standard deviation for the age variable. Assume the variable is normally distributed. </a:t>
            </a:r>
          </a:p>
        </p:txBody>
      </p:sp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381000"/>
            <a:ext cx="7467600" cy="762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Example 7-14: Osteoporosis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380930" name="Picture 2" descr="「骨質疏鬆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6600"/>
            <a:ext cx="5105400" cy="347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06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8077200" cy="15240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Find the 95% confidence interval for the variance and standard deviation for the age variable, if a sample of 30 women has a standard deviation of  5.2 years.</a:t>
            </a:r>
          </a:p>
        </p:txBody>
      </p:sp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381000"/>
            <a:ext cx="7467600" cy="762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Example 7-14:  Osteoporosis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5800" y="4120933"/>
            <a:ext cx="7543800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ts val="24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To find          , (1 – 0.95) / 2 = 0.025.</a:t>
            </a:r>
          </a:p>
          <a:p>
            <a:pPr fontAlgn="base">
              <a:spcBef>
                <a:spcPts val="24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To find         , (1 – 0.025) = 0.975. </a:t>
            </a:r>
          </a:p>
          <a:p>
            <a:pPr fontAlgn="base">
              <a:spcBef>
                <a:spcPts val="2400"/>
              </a:spcBef>
              <a:spcAft>
                <a:spcPct val="0"/>
              </a:spcAft>
            </a:pPr>
            <a:endParaRPr lang="en-US" sz="800" dirty="0">
              <a:solidFill>
                <a:srgbClr val="000000"/>
              </a:solidFill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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827491"/>
              </p:ext>
            </p:extLst>
          </p:nvPr>
        </p:nvGraphicFramePr>
        <p:xfrm>
          <a:off x="1673225" y="4039971"/>
          <a:ext cx="8413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52" name="Equation" r:id="rId4" imgW="317225" imgH="253780" progId="">
                  <p:embed/>
                </p:oleObj>
              </mc:Choice>
              <mc:Fallback>
                <p:oleObj name="Equation" r:id="rId4" imgW="317225" imgH="253780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225" y="4039971"/>
                        <a:ext cx="841375" cy="614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726585"/>
              </p:ext>
            </p:extLst>
          </p:nvPr>
        </p:nvGraphicFramePr>
        <p:xfrm>
          <a:off x="1740693" y="4704345"/>
          <a:ext cx="706438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53" name="Equation" r:id="rId6" imgW="266469" imgH="241091" progId="">
                  <p:embed/>
                </p:oleObj>
              </mc:Choice>
              <mc:Fallback>
                <p:oleObj name="Equation" r:id="rId6" imgW="266469" imgH="241091" progId="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0693" y="4704345"/>
                        <a:ext cx="706438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457200" y="30480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Solution:</a:t>
            </a:r>
            <a:endParaRPr lang="zh-TW" altLang="en-US" b="1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491914"/>
              </p:ext>
            </p:extLst>
          </p:nvPr>
        </p:nvGraphicFramePr>
        <p:xfrm>
          <a:off x="1322388" y="5648325"/>
          <a:ext cx="45783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54" name="方程式" r:id="rId8" imgW="1803240" imgH="253800" progId="Equation.3">
                  <p:embed/>
                </p:oleObj>
              </mc:Choice>
              <mc:Fallback>
                <p:oleObj name="方程式" r:id="rId8" imgW="1803240" imgH="2538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5648325"/>
                        <a:ext cx="4578350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投影片編號版面配置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5715000" y="2747979"/>
            <a:ext cx="3295650" cy="2357421"/>
            <a:chOff x="6165850" y="2747979"/>
            <a:chExt cx="2844800" cy="1747821"/>
          </a:xfrm>
        </p:grpSpPr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lum bright="-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65850" y="2747979"/>
              <a:ext cx="2844800" cy="174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 bwMode="auto">
            <a:xfrm>
              <a:off x="6934200" y="3733800"/>
              <a:ext cx="3810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6408000" y="3816000"/>
              <a:ext cx="180000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6432550" y="4326830"/>
              <a:ext cx="381000" cy="1689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8597900" y="3848100"/>
              <a:ext cx="3810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8191500" y="4326830"/>
              <a:ext cx="381000" cy="1689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606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Example 7-14: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04800" y="2362200"/>
          <a:ext cx="365760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1" name="Equation" r:id="rId4" imgW="1612900" imgH="482600" progId="">
                  <p:embed/>
                </p:oleObj>
              </mc:Choice>
              <mc:Fallback>
                <p:oleObj name="Equation" r:id="rId4" imgW="1612900" imgH="482600" progId="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62200"/>
                        <a:ext cx="3657600" cy="1004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3400" y="3505200"/>
            <a:ext cx="8153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You can be 95% confident that the true variance for </a:t>
            </a:r>
            <a:r>
              <a:rPr lang="en-US" sz="2400" dirty="0" smtClean="0">
                <a:solidFill>
                  <a:srgbClr val="000000"/>
                </a:solidFill>
              </a:rPr>
              <a:t>the women with </a:t>
            </a:r>
            <a:r>
              <a:rPr lang="en-US" dirty="0"/>
              <a:t>o</a:t>
            </a:r>
            <a:r>
              <a:rPr lang="en-US" altLang="zh-TW" dirty="0" smtClean="0"/>
              <a:t>steoporosis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is between 17.2 and 48.9 </a:t>
            </a:r>
            <a:r>
              <a:rPr lang="en-US" dirty="0" smtClean="0">
                <a:solidFill>
                  <a:srgbClr val="000000"/>
                </a:solidFill>
              </a:rPr>
              <a:t>year</a:t>
            </a:r>
            <a:r>
              <a:rPr lang="en-US" sz="2400" dirty="0" smtClean="0">
                <a:solidFill>
                  <a:srgbClr val="000000"/>
                </a:solidFill>
              </a:rPr>
              <a:t>s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3400" y="5722938"/>
            <a:ext cx="8153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You can be 95% confident that the true standard deviation is between 4.1 and 7.0 </a:t>
            </a:r>
            <a:r>
              <a:rPr lang="en-US" sz="2400" dirty="0" smtClean="0">
                <a:solidFill>
                  <a:srgbClr val="000000"/>
                </a:solidFill>
              </a:rPr>
              <a:t>years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79469"/>
              </p:ext>
            </p:extLst>
          </p:nvPr>
        </p:nvGraphicFramePr>
        <p:xfrm>
          <a:off x="533400" y="1541894"/>
          <a:ext cx="3695700" cy="520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2" name="方程式" r:id="rId6" imgW="1803240" imgH="253800" progId="Equation.3">
                  <p:embed/>
                </p:oleObj>
              </mc:Choice>
              <mc:Fallback>
                <p:oleObj name="方程式" r:id="rId6" imgW="1803240" imgH="253800" progId="Equation.3">
                  <p:embed/>
                  <p:pic>
                    <p:nvPicPr>
                      <p:cNvPr id="15" name="物件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41894"/>
                        <a:ext cx="3695700" cy="5202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610399"/>
              </p:ext>
            </p:extLst>
          </p:nvPr>
        </p:nvGraphicFramePr>
        <p:xfrm>
          <a:off x="4420331" y="1557410"/>
          <a:ext cx="4571269" cy="887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3" name="方程式" r:id="rId8" imgW="2158920" imgH="419040" progId="Equation.3">
                  <p:embed/>
                </p:oleObj>
              </mc:Choice>
              <mc:Fallback>
                <p:oleObj name="方程式" r:id="rId8" imgW="21589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20331" y="1557410"/>
                        <a:ext cx="4571269" cy="887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126540"/>
              </p:ext>
            </p:extLst>
          </p:nvPr>
        </p:nvGraphicFramePr>
        <p:xfrm>
          <a:off x="5372465" y="2702016"/>
          <a:ext cx="2667000" cy="520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4" name="方程式" r:id="rId10" imgW="1041120" imgH="203040" progId="Equation.3">
                  <p:embed/>
                </p:oleObj>
              </mc:Choice>
              <mc:Fallback>
                <p:oleObj name="方程式" r:id="rId10" imgW="10411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2465" y="2702016"/>
                        <a:ext cx="2667000" cy="520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072845"/>
              </p:ext>
            </p:extLst>
          </p:nvPr>
        </p:nvGraphicFramePr>
        <p:xfrm>
          <a:off x="2370265" y="4632654"/>
          <a:ext cx="2735135" cy="929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5" name="方程式" r:id="rId12" imgW="1269720" imgH="431640" progId="Equation.3">
                  <p:embed/>
                </p:oleObj>
              </mc:Choice>
              <mc:Fallback>
                <p:oleObj name="方程式" r:id="rId12" imgW="12697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70265" y="4632654"/>
                        <a:ext cx="2735135" cy="929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1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7924800" cy="25146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sz="2400" dirty="0" smtClean="0"/>
              <a:t>Find the 90% confidence interval for the variance and standard deviation for the number of named storms per year in the Atlantic basin. A random sample of 10 years has been used. Assume the distribution is approximately normal. 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400" dirty="0" smtClean="0"/>
              <a:t>      </a:t>
            </a:r>
            <a:r>
              <a:rPr lang="en-US" sz="2400" dirty="0" smtClean="0">
                <a:ea typeface="+mn-ea"/>
                <a:cs typeface="+mn-cs"/>
              </a:rPr>
              <a:t>10    5  12  11  13</a:t>
            </a:r>
          </a:p>
          <a:p>
            <a:pPr marL="400050" lvl="1" indent="0">
              <a:buFont typeface="Wingdings" pitchFamily="2" charset="2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15  19  18  14  16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US" sz="2400" dirty="0" smtClean="0"/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543800" cy="8382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Example:  </a:t>
            </a:r>
            <a:r>
              <a:rPr lang="en-US" sz="3600" dirty="0" smtClean="0"/>
              <a:t>Cost of Ski Lift Tickets</a:t>
            </a:r>
          </a:p>
        </p:txBody>
      </p:sp>
      <p:pic>
        <p:nvPicPr>
          <p:cNvPr id="9" name="Picture 4" descr="http://www.tvbs.com.tw/export/sites/tvbs/news/travel/images/2015/11/21/151121SNO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505200"/>
            <a:ext cx="3028950" cy="2191643"/>
          </a:xfrm>
          <a:prstGeom prst="rect">
            <a:avLst/>
          </a:prstGeom>
          <a:noFill/>
        </p:spPr>
      </p:pic>
      <p:pic>
        <p:nvPicPr>
          <p:cNvPr id="270339" name="Picture 3" descr="http://www.hkcd.com.hk/pagetb/hkcdjp.bk/detail/0228/images/img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648200"/>
            <a:ext cx="2571750" cy="1905000"/>
          </a:xfrm>
          <a:prstGeom prst="rect">
            <a:avLst/>
          </a:prstGeom>
          <a:noFill/>
        </p:spPr>
      </p:pic>
      <p:pic>
        <p:nvPicPr>
          <p:cNvPr id="270343" name="Picture 7" descr="http://www.gzlvyou.com/pictures/TrustSoft/Lines/20151113164452316.jpg"/>
          <p:cNvPicPr>
            <a:picLocks noChangeAspect="1" noChangeArrowheads="1"/>
          </p:cNvPicPr>
          <p:nvPr/>
        </p:nvPicPr>
        <p:blipFill>
          <a:blip r:embed="rId5" cstate="print"/>
          <a:srcRect t="17107"/>
          <a:stretch>
            <a:fillRect/>
          </a:stretch>
        </p:blipFill>
        <p:spPr bwMode="auto">
          <a:xfrm>
            <a:off x="228600" y="1266824"/>
            <a:ext cx="8687957" cy="5591176"/>
          </a:xfrm>
          <a:prstGeom prst="rect">
            <a:avLst/>
          </a:prstGeom>
          <a:noFill/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4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0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0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0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7924800" cy="25146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sz="2400" dirty="0" smtClean="0"/>
              <a:t>Find the 90% confidence interval for the variance and standard deviation for the number of named storms per year in the Atlantic basin. A random sample of 10 years has been used. Assume the distribution is approximately normal.                 </a:t>
            </a:r>
            <a:r>
              <a:rPr lang="en-US" sz="2400" dirty="0" smtClean="0">
                <a:ea typeface="+mn-ea"/>
                <a:cs typeface="+mn-cs"/>
              </a:rPr>
              <a:t>10    5  12  11  13</a:t>
            </a:r>
          </a:p>
          <a:p>
            <a:pPr marL="400050" lvl="1" indent="0">
              <a:buFont typeface="Wingdings" pitchFamily="2" charset="2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                       15  19  18  14  16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US" sz="2400" dirty="0" smtClean="0"/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543800" cy="8382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Example:  </a:t>
            </a:r>
            <a:r>
              <a:rPr lang="en-US" sz="3600" dirty="0" smtClean="0"/>
              <a:t>Cost of Ski Lift Tickets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08958" y="4464690"/>
            <a:ext cx="75438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ts val="12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We find the variance of the data is </a:t>
            </a:r>
            <a:r>
              <a:rPr lang="en-US" sz="2400" i="1" dirty="0" smtClean="0">
                <a:solidFill>
                  <a:srgbClr val="000000"/>
                </a:solidFill>
              </a:rPr>
              <a:t>s</a:t>
            </a:r>
            <a:r>
              <a:rPr lang="en-US" sz="2400" baseline="30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 = 16.9.</a:t>
            </a:r>
          </a:p>
          <a:p>
            <a:pPr fontAlgn="base">
              <a:spcBef>
                <a:spcPts val="12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In Table G, the 0.05 and 0.95 columns with the </a:t>
            </a:r>
            <a:r>
              <a:rPr lang="en-US" sz="2400" dirty="0" err="1" smtClean="0">
                <a:solidFill>
                  <a:srgbClr val="000000"/>
                </a:solidFill>
              </a:rPr>
              <a:t>d.f.</a:t>
            </a:r>
            <a:r>
              <a:rPr lang="en-US" sz="2400" dirty="0" smtClean="0">
                <a:solidFill>
                  <a:srgbClr val="000000"/>
                </a:solidFill>
              </a:rPr>
              <a:t> 9 row yield a value of 16.919 and 3.325, respectively.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81000" y="38100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Solution:</a:t>
            </a:r>
            <a:endParaRPr lang="zh-TW" altLang="en-US" b="1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70337" name="Object 1"/>
          <p:cNvGraphicFramePr>
            <a:graphicFrameLocks noChangeAspect="1"/>
          </p:cNvGraphicFramePr>
          <p:nvPr/>
        </p:nvGraphicFramePr>
        <p:xfrm>
          <a:off x="2089150" y="6096000"/>
          <a:ext cx="50069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19" name="Equation" r:id="rId4" imgW="1752600" imgH="266700" progId="Equation.3">
                  <p:embed/>
                </p:oleObj>
              </mc:Choice>
              <mc:Fallback>
                <p:oleObj name="Equation" r:id="rId4" imgW="1752600" imgH="2667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6096000"/>
                        <a:ext cx="500697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956C9-1107-4BED-BAE4-3B671E656552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6553200" y="3051150"/>
            <a:ext cx="2590800" cy="1974899"/>
            <a:chOff x="6165850" y="2747979"/>
            <a:chExt cx="2844800" cy="1747821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6" cstate="print">
              <a:lum bright="-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65850" y="2747979"/>
              <a:ext cx="2844800" cy="174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矩形 10"/>
            <p:cNvSpPr/>
            <p:nvPr/>
          </p:nvSpPr>
          <p:spPr bwMode="auto">
            <a:xfrm>
              <a:off x="6934200" y="3733800"/>
              <a:ext cx="3810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408000" y="3816000"/>
              <a:ext cx="180000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432550" y="4326830"/>
              <a:ext cx="381000" cy="1689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8597900" y="3848100"/>
              <a:ext cx="3810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8191500" y="4326830"/>
              <a:ext cx="381000" cy="1689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84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70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nHall1">
  <a:themeElements>
    <a:clrScheme name="PrenHall1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PrenHall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enHall1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nHall1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nHall1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3339</TotalTime>
  <Pages>20</Pages>
  <Words>4070</Words>
  <Application>Microsoft Office PowerPoint</Application>
  <PresentationFormat>如螢幕大小 (4:3)</PresentationFormat>
  <Paragraphs>661</Paragraphs>
  <Slides>101</Slides>
  <Notes>43</Notes>
  <HiddenSlides>0</HiddenSlides>
  <MMClips>0</MMClips>
  <ScaleCrop>false</ScaleCrop>
  <HeadingPairs>
    <vt:vector size="8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101</vt:i4>
      </vt:variant>
    </vt:vector>
  </HeadingPairs>
  <TitlesOfParts>
    <vt:vector size="121" baseType="lpstr">
      <vt:lpstr>新細明體</vt:lpstr>
      <vt:lpstr>Rockwell</vt:lpstr>
      <vt:lpstr>Batang</vt:lpstr>
      <vt:lpstr>System</vt:lpstr>
      <vt:lpstr>華康粗黑體</vt:lpstr>
      <vt:lpstr>Wingdings</vt:lpstr>
      <vt:lpstr>Tahoma</vt:lpstr>
      <vt:lpstr>Symbol</vt:lpstr>
      <vt:lpstr>Book Antiqua</vt:lpstr>
      <vt:lpstr>Wingdings 2</vt:lpstr>
      <vt:lpstr>Times New Roman</vt:lpstr>
      <vt:lpstr>Arial</vt:lpstr>
      <vt:lpstr>微軟正黑體</vt:lpstr>
      <vt:lpstr>Verdana</vt:lpstr>
      <vt:lpstr>標楷體</vt:lpstr>
      <vt:lpstr>Arial Unicode MS</vt:lpstr>
      <vt:lpstr>PrenHall1</vt:lpstr>
      <vt:lpstr>Equation</vt:lpstr>
      <vt:lpstr>工作表</vt:lpstr>
      <vt:lpstr>方程式</vt:lpstr>
      <vt:lpstr> Sampling distribution  &amp; confidence intervals</vt:lpstr>
      <vt:lpstr>Why Sample the Population?</vt:lpstr>
      <vt:lpstr>Distributions of Population &amp; Sampling</vt:lpstr>
      <vt:lpstr>Distribution of Sample Means</vt:lpstr>
      <vt:lpstr>PowerPoint 簡報</vt:lpstr>
      <vt:lpstr>PowerPoint 簡報</vt:lpstr>
      <vt:lpstr>PowerPoint 簡報</vt:lpstr>
      <vt:lpstr>The Mean and Standard Deviation of the Sample Mean</vt:lpstr>
      <vt:lpstr>PowerPoint 簡報</vt:lpstr>
      <vt:lpstr>Properties of the Distribution of Sample Means</vt:lpstr>
      <vt:lpstr>The Central Limit Theorem</vt:lpstr>
      <vt:lpstr>Example 6-13: Hours of watch TV </vt:lpstr>
      <vt:lpstr>Example: Hours of watch TV </vt:lpstr>
      <vt:lpstr>Example: Hours of Television</vt:lpstr>
      <vt:lpstr>Example 6-13: Hours of Television</vt:lpstr>
      <vt:lpstr>Introduction to  bell-shaped distribution</vt:lpstr>
      <vt:lpstr>The Normal Distribution - Families</vt:lpstr>
      <vt:lpstr>Normal Distributions</vt:lpstr>
      <vt:lpstr> 一般常態分配的標準化</vt:lpstr>
      <vt:lpstr>Area under the Standard Normal Distribution Curve</vt:lpstr>
      <vt:lpstr>Exercise</vt:lpstr>
      <vt:lpstr>The t distribution</vt:lpstr>
      <vt:lpstr>Degrees of Freedom</vt:lpstr>
      <vt:lpstr>Area under the t Distribution Curve</vt:lpstr>
      <vt:lpstr>Exercise</vt:lpstr>
      <vt:lpstr>When to use the z or t distribution</vt:lpstr>
      <vt:lpstr>PowerPoint 簡報</vt:lpstr>
      <vt:lpstr>PowerPoint 簡報</vt:lpstr>
      <vt:lpstr>Learning Objectives</vt:lpstr>
      <vt:lpstr>Outline</vt:lpstr>
      <vt:lpstr>Introduction </vt:lpstr>
      <vt:lpstr>Estimation Procedure</vt:lpstr>
      <vt:lpstr>Estimation Methods</vt:lpstr>
      <vt:lpstr>                                                                                                </vt:lpstr>
      <vt:lpstr>Topic-1</vt:lpstr>
      <vt:lpstr>Point and Interval Estimates</vt:lpstr>
      <vt:lpstr>Point Estimates</vt:lpstr>
      <vt:lpstr>Confidence Intervals</vt:lpstr>
      <vt:lpstr>Confidence Interval Example</vt:lpstr>
      <vt:lpstr>Confidence Interval Example</vt:lpstr>
      <vt:lpstr>Estimation Process</vt:lpstr>
      <vt:lpstr>General Formula</vt:lpstr>
      <vt:lpstr>Confidence Intervals</vt:lpstr>
      <vt:lpstr>Confidence Interval for μ (σ  Known) </vt:lpstr>
      <vt:lpstr>Confidence Interval for μ</vt:lpstr>
      <vt:lpstr>Common Levels of Confidence</vt:lpstr>
      <vt:lpstr>Intervals and Level of Confidence</vt:lpstr>
      <vt:lpstr>Do You Ever Truly Know σ?</vt:lpstr>
      <vt:lpstr>Confidence Interval for μ (σ Unknown) </vt:lpstr>
      <vt:lpstr>Confidence Interval for μ (σ Unknown) </vt:lpstr>
      <vt:lpstr>Confidence Interval Estimates  for the Mean</vt:lpstr>
      <vt:lpstr>市場調查研究-1</vt:lpstr>
      <vt:lpstr>市場調查研究-2</vt:lpstr>
      <vt:lpstr>課堂練習</vt:lpstr>
      <vt:lpstr>Topic-2</vt:lpstr>
      <vt:lpstr>Confidence Intervals</vt:lpstr>
      <vt:lpstr>PowerPoint 簡報</vt:lpstr>
      <vt:lpstr>PowerPoint 簡報</vt:lpstr>
      <vt:lpstr>Confidence Intervals for Proportions</vt:lpstr>
      <vt:lpstr>Example: Air Conditioned Households</vt:lpstr>
      <vt:lpstr>The Binomial Distribution</vt:lpstr>
      <vt:lpstr>Example: Likelihood of Twins</vt:lpstr>
      <vt:lpstr>PowerPoint 簡報</vt:lpstr>
      <vt:lpstr>Formula for a Specific Confidence Interval for a Proportion</vt:lpstr>
      <vt:lpstr>Example: Male Nurses</vt:lpstr>
      <vt:lpstr>Example: Male Nurses</vt:lpstr>
      <vt:lpstr>Example: Religious Books</vt:lpstr>
      <vt:lpstr>Example: Religious Books</vt:lpstr>
      <vt:lpstr>Example</vt:lpstr>
      <vt:lpstr>Example</vt:lpstr>
      <vt:lpstr>Interpretation</vt:lpstr>
      <vt:lpstr>Determining Sample Size</vt:lpstr>
      <vt:lpstr>Sampling Error</vt:lpstr>
      <vt:lpstr>Margin of Error for the estimate</vt:lpstr>
      <vt:lpstr>Determining Sample Size</vt:lpstr>
      <vt:lpstr>Determining Sample Size</vt:lpstr>
      <vt:lpstr>Required Sample Size Example</vt:lpstr>
      <vt:lpstr>Determining Sample Size</vt:lpstr>
      <vt:lpstr>Determining Sample Size</vt:lpstr>
      <vt:lpstr>Required Sample Size Example</vt:lpstr>
      <vt:lpstr>Required Sample Size Example</vt:lpstr>
      <vt:lpstr>Example: Home Computers</vt:lpstr>
      <vt:lpstr>Example: Home Computers</vt:lpstr>
      <vt:lpstr>Exercises </vt:lpstr>
      <vt:lpstr>Topic-3</vt:lpstr>
      <vt:lpstr>Introduction </vt:lpstr>
      <vt:lpstr>Confidence Intervals for σ2 &amp; σ</vt:lpstr>
      <vt:lpstr>Chi-Square Distributions</vt:lpstr>
      <vt:lpstr>Chi-Square Distributions</vt:lpstr>
      <vt:lpstr>Example 7-13:  Using Table G</vt:lpstr>
      <vt:lpstr>Example 7-13:  Using Table G</vt:lpstr>
      <vt:lpstr>Formula for the C.I. for a Variance</vt:lpstr>
      <vt:lpstr>PowerPoint 簡報</vt:lpstr>
      <vt:lpstr>Assumptions</vt:lpstr>
      <vt:lpstr>Example 7-14: Osteoporosis</vt:lpstr>
      <vt:lpstr>Example 7-14:  Osteoporosis</vt:lpstr>
      <vt:lpstr>Example 7-14:</vt:lpstr>
      <vt:lpstr>Example:  Cost of Ski Lift Tickets</vt:lpstr>
      <vt:lpstr>Example:  Cost of Ski Lift Tickets</vt:lpstr>
      <vt:lpstr>Example :  Cost of Ski Lift Tickets</vt:lpstr>
      <vt:lpstr>Exercises </vt:lpstr>
    </vt:vector>
  </TitlesOfParts>
  <Company>University of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Business Statistics, 10/e</dc:title>
  <dc:subject>Chapter 8</dc:subject>
  <dc:creator>WJChang</dc:creator>
  <cp:lastModifiedBy>Windows 使用者</cp:lastModifiedBy>
  <cp:revision>253</cp:revision>
  <cp:lastPrinted>1998-11-22T23:37:53Z</cp:lastPrinted>
  <dcterms:created xsi:type="dcterms:W3CDTF">2001-01-27T17:01:20Z</dcterms:created>
  <dcterms:modified xsi:type="dcterms:W3CDTF">2018-03-13T14:55:36Z</dcterms:modified>
</cp:coreProperties>
</file>